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6"/>
  </p:notesMasterIdLst>
  <p:handoutMasterIdLst>
    <p:handoutMasterId r:id="rId27"/>
  </p:handoutMasterIdLst>
  <p:sldIdLst>
    <p:sldId id="256" r:id="rId5"/>
    <p:sldId id="270" r:id="rId6"/>
    <p:sldId id="271" r:id="rId7"/>
    <p:sldId id="272" r:id="rId8"/>
    <p:sldId id="273" r:id="rId9"/>
    <p:sldId id="274" r:id="rId10"/>
    <p:sldId id="275" r:id="rId11"/>
    <p:sldId id="276" r:id="rId12"/>
    <p:sldId id="277" r:id="rId13"/>
    <p:sldId id="269" r:id="rId14"/>
    <p:sldId id="278" r:id="rId15"/>
    <p:sldId id="279" r:id="rId16"/>
    <p:sldId id="280" r:id="rId17"/>
    <p:sldId id="281" r:id="rId18"/>
    <p:sldId id="283" r:id="rId19"/>
    <p:sldId id="282" r:id="rId20"/>
    <p:sldId id="260" r:id="rId21"/>
    <p:sldId id="268" r:id="rId22"/>
    <p:sldId id="284" r:id="rId23"/>
    <p:sldId id="285" r:id="rId24"/>
    <p:sldId id="26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9" autoAdjust="0"/>
    <p:restoredTop sz="94641" autoAdjust="0"/>
  </p:normalViewPr>
  <p:slideViewPr>
    <p:cSldViewPr snapToGrid="0">
      <p:cViewPr>
        <p:scale>
          <a:sx n="66" d="100"/>
          <a:sy n="66" d="100"/>
        </p:scale>
        <p:origin x="-510" y="186"/>
      </p:cViewPr>
      <p:guideLst>
        <p:guide orient="horz" pos="2160"/>
        <p:guide pos="3840"/>
      </p:guideLst>
    </p:cSldViewPr>
  </p:slideViewPr>
  <p:notesTextViewPr>
    <p:cViewPr>
      <p:scale>
        <a:sx n="1" d="1"/>
        <a:sy n="1" d="1"/>
      </p:scale>
      <p:origin x="0" y="0"/>
    </p:cViewPr>
  </p:notesTextViewPr>
  <p:notesViewPr>
    <p:cSldViewPr snapToGrid="0">
      <p:cViewPr varScale="1">
        <p:scale>
          <a:sx n="68" d="100"/>
          <a:sy n="68" d="100"/>
        </p:scale>
        <p:origin x="3288" y="3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Extroverted</c:v>
                </c:pt>
              </c:strCache>
            </c:strRef>
          </c:tx>
          <c:spPr>
            <a:solidFill>
              <a:schemeClr val="accent1"/>
            </a:solidFill>
            <a:ln>
              <a:noFill/>
            </a:ln>
            <a:effectLst/>
          </c:spPr>
          <c:invertIfNegative val="0"/>
          <c:cat>
            <c:strRef>
              <c:f>Sheet1!$A$2:$A$5</c:f>
              <c:strCache>
                <c:ptCount val="4"/>
                <c:pt idx="0">
                  <c:v>18 -24</c:v>
                </c:pt>
                <c:pt idx="1">
                  <c:v>25-35</c:v>
                </c:pt>
                <c:pt idx="2">
                  <c:v>36-45</c:v>
                </c:pt>
                <c:pt idx="3">
                  <c:v>46-55</c:v>
                </c:pt>
              </c:strCache>
            </c:strRef>
          </c:cat>
          <c:val>
            <c:numRef>
              <c:f>Sheet1!$B$2:$B$5</c:f>
              <c:numCache>
                <c:formatCode>General</c:formatCode>
                <c:ptCount val="4"/>
                <c:pt idx="0">
                  <c:v>4.3</c:v>
                </c:pt>
                <c:pt idx="1">
                  <c:v>5.5</c:v>
                </c:pt>
                <c:pt idx="2">
                  <c:v>3.5</c:v>
                </c:pt>
                <c:pt idx="3">
                  <c:v>4.5</c:v>
                </c:pt>
              </c:numCache>
            </c:numRef>
          </c:val>
          <c:extLst>
            <c:ext xmlns:c16="http://schemas.microsoft.com/office/drawing/2014/chart" uri="{C3380CC4-5D6E-409C-BE32-E72D297353CC}">
              <c16:uniqueId val="{00000000-AB09-4C0E-A5B4-FE0439ABAAC5}"/>
            </c:ext>
          </c:extLst>
        </c:ser>
        <c:ser>
          <c:idx val="1"/>
          <c:order val="1"/>
          <c:tx>
            <c:strRef>
              <c:f>Sheet1!$C$1</c:f>
              <c:strCache>
                <c:ptCount val="1"/>
                <c:pt idx="0">
                  <c:v>Ambitious</c:v>
                </c:pt>
              </c:strCache>
            </c:strRef>
          </c:tx>
          <c:spPr>
            <a:solidFill>
              <a:schemeClr val="accent2"/>
            </a:solidFill>
            <a:ln>
              <a:noFill/>
            </a:ln>
            <a:effectLst/>
          </c:spPr>
          <c:invertIfNegative val="0"/>
          <c:cat>
            <c:strRef>
              <c:f>Sheet1!$A$2:$A$5</c:f>
              <c:strCache>
                <c:ptCount val="4"/>
                <c:pt idx="0">
                  <c:v>18 -24</c:v>
                </c:pt>
                <c:pt idx="1">
                  <c:v>25-35</c:v>
                </c:pt>
                <c:pt idx="2">
                  <c:v>36-45</c:v>
                </c:pt>
                <c:pt idx="3">
                  <c:v>46-55</c:v>
                </c:pt>
              </c:strCache>
            </c:strRef>
          </c:cat>
          <c:val>
            <c:numRef>
              <c:f>Sheet1!$C$2:$C$5</c:f>
              <c:numCache>
                <c:formatCode>General</c:formatCode>
                <c:ptCount val="4"/>
                <c:pt idx="0">
                  <c:v>2.4</c:v>
                </c:pt>
                <c:pt idx="1">
                  <c:v>4.4000000000000004</c:v>
                </c:pt>
                <c:pt idx="2">
                  <c:v>3.8</c:v>
                </c:pt>
                <c:pt idx="3">
                  <c:v>4.8</c:v>
                </c:pt>
              </c:numCache>
            </c:numRef>
          </c:val>
          <c:extLst>
            <c:ext xmlns:c16="http://schemas.microsoft.com/office/drawing/2014/chart" uri="{C3380CC4-5D6E-409C-BE32-E72D297353CC}">
              <c16:uniqueId val="{00000001-AB09-4C0E-A5B4-FE0439ABAAC5}"/>
            </c:ext>
          </c:extLst>
        </c:ser>
        <c:ser>
          <c:idx val="2"/>
          <c:order val="2"/>
          <c:tx>
            <c:strRef>
              <c:f>Sheet1!$D$1</c:f>
              <c:strCache>
                <c:ptCount val="1"/>
                <c:pt idx="0">
                  <c:v>Conservative</c:v>
                </c:pt>
              </c:strCache>
            </c:strRef>
          </c:tx>
          <c:spPr>
            <a:solidFill>
              <a:schemeClr val="accent3"/>
            </a:solidFill>
            <a:ln>
              <a:noFill/>
            </a:ln>
            <a:effectLst/>
          </c:spPr>
          <c:invertIfNegative val="0"/>
          <c:cat>
            <c:strRef>
              <c:f>Sheet1!$A$2:$A$5</c:f>
              <c:strCache>
                <c:ptCount val="4"/>
                <c:pt idx="0">
                  <c:v>18 -24</c:v>
                </c:pt>
                <c:pt idx="1">
                  <c:v>25-35</c:v>
                </c:pt>
                <c:pt idx="2">
                  <c:v>36-45</c:v>
                </c:pt>
                <c:pt idx="3">
                  <c:v>46-55</c:v>
                </c:pt>
              </c:strCache>
            </c:strRef>
          </c:cat>
          <c:val>
            <c:numRef>
              <c:f>Sheet1!$D$2:$D$5</c:f>
              <c:numCache>
                <c:formatCode>General</c:formatCode>
                <c:ptCount val="4"/>
                <c:pt idx="0">
                  <c:v>2</c:v>
                </c:pt>
                <c:pt idx="1">
                  <c:v>2</c:v>
                </c:pt>
                <c:pt idx="2">
                  <c:v>3</c:v>
                </c:pt>
                <c:pt idx="3">
                  <c:v>3.6</c:v>
                </c:pt>
              </c:numCache>
            </c:numRef>
          </c:val>
          <c:extLst>
            <c:ext xmlns:c16="http://schemas.microsoft.com/office/drawing/2014/chart" uri="{C3380CC4-5D6E-409C-BE32-E72D297353CC}">
              <c16:uniqueId val="{00000002-AB09-4C0E-A5B4-FE0439ABAAC5}"/>
            </c:ext>
          </c:extLst>
        </c:ser>
        <c:dLbls>
          <c:showLegendKey val="0"/>
          <c:showVal val="0"/>
          <c:showCatName val="0"/>
          <c:showSerName val="0"/>
          <c:showPercent val="0"/>
          <c:showBubbleSize val="0"/>
        </c:dLbls>
        <c:gapWidth val="219"/>
        <c:overlap val="-27"/>
        <c:axId val="1182749648"/>
        <c:axId val="1182747680"/>
      </c:barChart>
      <c:catAx>
        <c:axId val="118274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2747680"/>
        <c:crosses val="autoZero"/>
        <c:auto val="1"/>
        <c:lblAlgn val="ctr"/>
        <c:lblOffset val="100"/>
        <c:noMultiLvlLbl val="0"/>
      </c:catAx>
      <c:valAx>
        <c:axId val="118274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274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Design </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cat>
            <c:strRef>
              <c:f>Sheet1!$A$2:$A$6</c:f>
              <c:strCache>
                <c:ptCount val="5"/>
                <c:pt idx="0">
                  <c:v>Useful</c:v>
                </c:pt>
                <c:pt idx="1">
                  <c:v>Usable</c:v>
                </c:pt>
                <c:pt idx="2">
                  <c:v>Desirable</c:v>
                </c:pt>
                <c:pt idx="3">
                  <c:v>Findable</c:v>
                </c:pt>
                <c:pt idx="4">
                  <c:v>Accessible</c:v>
                </c:pt>
              </c:strCache>
            </c:strRef>
          </c:cat>
          <c:val>
            <c:numRef>
              <c:f>Sheet1!$B$2:$B$6</c:f>
              <c:numCache>
                <c:formatCode>General</c:formatCode>
                <c:ptCount val="5"/>
                <c:pt idx="0">
                  <c:v>2.5</c:v>
                </c:pt>
                <c:pt idx="1">
                  <c:v>2.5</c:v>
                </c:pt>
                <c:pt idx="2">
                  <c:v>1.4</c:v>
                </c:pt>
                <c:pt idx="3">
                  <c:v>2</c:v>
                </c:pt>
                <c:pt idx="4">
                  <c:v>1.6</c:v>
                </c:pt>
              </c:numCache>
            </c:numRef>
          </c:val>
          <c:extLst>
            <c:ext xmlns:c16="http://schemas.microsoft.com/office/drawing/2014/chart" uri="{C3380CC4-5D6E-409C-BE32-E72D297353CC}">
              <c16:uniqueId val="{00000000-C7A1-4B63-BA00-2EC5BE59AF0B}"/>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01724-5C5A-402A-B907-ECA89FAFA97F}"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pt>
    <dgm:pt modelId="{6FA86730-1CE5-4EBE-A9BA-FC19829C945A}">
      <dgm:prSet phldrT="[Text]"/>
      <dgm:spPr/>
      <dgm:t>
        <a:bodyPr/>
        <a:lstStyle/>
        <a:p>
          <a:pPr>
            <a:lnSpc>
              <a:spcPct val="100000"/>
            </a:lnSpc>
          </a:pPr>
          <a:r>
            <a:rPr lang="en-US" dirty="0"/>
            <a:t>Margaret</a:t>
          </a:r>
        </a:p>
      </dgm:t>
    </dgm:pt>
    <dgm:pt modelId="{A1BB3DDB-A2CF-407F-9044-E3AC1B808421}" type="parTrans" cxnId="{ACB259CB-0782-437C-AE91-04CE095D2AE5}">
      <dgm:prSet/>
      <dgm:spPr/>
      <dgm:t>
        <a:bodyPr/>
        <a:lstStyle/>
        <a:p>
          <a:endParaRPr lang="en-US"/>
        </a:p>
      </dgm:t>
    </dgm:pt>
    <dgm:pt modelId="{F397379E-0BDA-46CE-8393-B1D10C55E1BA}" type="sibTrans" cxnId="{ACB259CB-0782-437C-AE91-04CE095D2AE5}">
      <dgm:prSet/>
      <dgm:spPr/>
      <dgm:t>
        <a:bodyPr/>
        <a:lstStyle/>
        <a:p>
          <a:endParaRPr lang="en-US"/>
        </a:p>
      </dgm:t>
    </dgm:pt>
    <dgm:pt modelId="{6ABE9384-859D-4C4C-B983-2B1E39A8B348}">
      <dgm:prSet phldrT="[Text]"/>
      <dgm:spPr/>
      <dgm:t>
        <a:bodyPr/>
        <a:lstStyle/>
        <a:p>
          <a:pPr>
            <a:lnSpc>
              <a:spcPct val="100000"/>
            </a:lnSpc>
          </a:pPr>
          <a:r>
            <a:rPr lang="en-US" dirty="0"/>
            <a:t>James</a:t>
          </a:r>
        </a:p>
      </dgm:t>
    </dgm:pt>
    <dgm:pt modelId="{4C63E530-1425-407B-8508-FAC57680DEF0}" type="parTrans" cxnId="{929B611D-ADB7-45E4-812D-4E288BD2D31C}">
      <dgm:prSet/>
      <dgm:spPr/>
      <dgm:t>
        <a:bodyPr/>
        <a:lstStyle/>
        <a:p>
          <a:endParaRPr lang="en-US"/>
        </a:p>
      </dgm:t>
    </dgm:pt>
    <dgm:pt modelId="{012549DD-A1CA-4571-A981-CFD78093EB20}" type="sibTrans" cxnId="{929B611D-ADB7-45E4-812D-4E288BD2D31C}">
      <dgm:prSet/>
      <dgm:spPr/>
      <dgm:t>
        <a:bodyPr/>
        <a:lstStyle/>
        <a:p>
          <a:endParaRPr lang="en-US"/>
        </a:p>
      </dgm:t>
    </dgm:pt>
    <dgm:pt modelId="{F7214975-5AC4-4CF8-9015-322498751A8A}">
      <dgm:prSet phldrT="[Text]"/>
      <dgm:spPr/>
      <dgm:t>
        <a:bodyPr/>
        <a:lstStyle/>
        <a:p>
          <a:pPr>
            <a:lnSpc>
              <a:spcPct val="100000"/>
            </a:lnSpc>
          </a:pPr>
          <a:r>
            <a:rPr lang="en-US" dirty="0"/>
            <a:t>Elliot</a:t>
          </a:r>
        </a:p>
      </dgm:t>
    </dgm:pt>
    <dgm:pt modelId="{51AC1870-5B81-422A-9A2E-E1F58EF50843}" type="parTrans" cxnId="{B7CE7116-0D68-4E90-AA49-C97B6B372915}">
      <dgm:prSet/>
      <dgm:spPr/>
      <dgm:t>
        <a:bodyPr/>
        <a:lstStyle/>
        <a:p>
          <a:endParaRPr lang="en-US"/>
        </a:p>
      </dgm:t>
    </dgm:pt>
    <dgm:pt modelId="{CE7BE2A3-5633-4666-BB75-6164E26282D5}" type="sibTrans" cxnId="{B7CE7116-0D68-4E90-AA49-C97B6B372915}">
      <dgm:prSet/>
      <dgm:spPr/>
      <dgm:t>
        <a:bodyPr/>
        <a:lstStyle/>
        <a:p>
          <a:endParaRPr lang="en-US"/>
        </a:p>
      </dgm:t>
    </dgm:pt>
    <dgm:pt modelId="{44164630-2F05-47D6-AD96-D9713C7C94EA}" type="pres">
      <dgm:prSet presAssocID="{53001724-5C5A-402A-B907-ECA89FAFA97F}" presName="root" presStyleCnt="0">
        <dgm:presLayoutVars>
          <dgm:dir/>
          <dgm:resizeHandles val="exact"/>
        </dgm:presLayoutVars>
      </dgm:prSet>
      <dgm:spPr/>
    </dgm:pt>
    <dgm:pt modelId="{BBB5EE06-EDF8-41BB-B38A-75BA74195339}" type="pres">
      <dgm:prSet presAssocID="{6FA86730-1CE5-4EBE-A9BA-FC19829C945A}" presName="compNode" presStyleCnt="0"/>
      <dgm:spPr/>
    </dgm:pt>
    <dgm:pt modelId="{BD3976FF-3460-411F-BC23-D0B68261F465}" type="pres">
      <dgm:prSet presAssocID="{6FA86730-1CE5-4EBE-A9BA-FC19829C945A}" presName="bgRect" presStyleLbl="bgShp" presStyleIdx="0" presStyleCnt="3"/>
      <dgm:spPr/>
    </dgm:pt>
    <dgm:pt modelId="{55596134-9829-4D70-890A-C69BBF81D77E}" type="pres">
      <dgm:prSet presAssocID="{6FA86730-1CE5-4EBE-A9BA-FC19829C945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User outline"/>
        </a:ext>
      </dgm:extLst>
    </dgm:pt>
    <dgm:pt modelId="{EF52B154-BE74-4151-893E-30A55BCE1232}" type="pres">
      <dgm:prSet presAssocID="{6FA86730-1CE5-4EBE-A9BA-FC19829C945A}" presName="spaceRect" presStyleCnt="0"/>
      <dgm:spPr/>
    </dgm:pt>
    <dgm:pt modelId="{317AA252-427D-40A4-8C7D-92392117FEF6}" type="pres">
      <dgm:prSet presAssocID="{6FA86730-1CE5-4EBE-A9BA-FC19829C945A}" presName="parTx" presStyleLbl="revTx" presStyleIdx="0" presStyleCnt="3">
        <dgm:presLayoutVars>
          <dgm:chMax val="0"/>
          <dgm:chPref val="0"/>
        </dgm:presLayoutVars>
      </dgm:prSet>
      <dgm:spPr/>
    </dgm:pt>
    <dgm:pt modelId="{DB828AB6-BF3C-4FBC-936A-ABF577D4A72E}" type="pres">
      <dgm:prSet presAssocID="{F397379E-0BDA-46CE-8393-B1D10C55E1BA}" presName="sibTrans" presStyleCnt="0"/>
      <dgm:spPr/>
    </dgm:pt>
    <dgm:pt modelId="{2862063A-01C9-45B8-BC29-0877E16269D6}" type="pres">
      <dgm:prSet presAssocID="{6ABE9384-859D-4C4C-B983-2B1E39A8B348}" presName="compNode" presStyleCnt="0"/>
      <dgm:spPr/>
    </dgm:pt>
    <dgm:pt modelId="{5DD1A591-E379-4123-AFEF-0E0E1C78A6C8}" type="pres">
      <dgm:prSet presAssocID="{6ABE9384-859D-4C4C-B983-2B1E39A8B348}" presName="bgRect" presStyleLbl="bgShp" presStyleIdx="1" presStyleCnt="3"/>
      <dgm:spPr/>
    </dgm:pt>
    <dgm:pt modelId="{FCE68459-8AC8-4D4B-8B2A-B85347F651AB}" type="pres">
      <dgm:prSet presAssocID="{6ABE9384-859D-4C4C-B983-2B1E39A8B34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User outline"/>
        </a:ext>
      </dgm:extLst>
    </dgm:pt>
    <dgm:pt modelId="{7840CE1B-2464-4289-B418-12904C5D46CE}" type="pres">
      <dgm:prSet presAssocID="{6ABE9384-859D-4C4C-B983-2B1E39A8B348}" presName="spaceRect" presStyleCnt="0"/>
      <dgm:spPr/>
    </dgm:pt>
    <dgm:pt modelId="{0F75F18A-3C22-462D-9DAB-5E8D88D9A51B}" type="pres">
      <dgm:prSet presAssocID="{6ABE9384-859D-4C4C-B983-2B1E39A8B348}" presName="parTx" presStyleLbl="revTx" presStyleIdx="1" presStyleCnt="3">
        <dgm:presLayoutVars>
          <dgm:chMax val="0"/>
          <dgm:chPref val="0"/>
        </dgm:presLayoutVars>
      </dgm:prSet>
      <dgm:spPr/>
    </dgm:pt>
    <dgm:pt modelId="{AC2B0169-D740-4583-96BE-D8F87AC7FE01}" type="pres">
      <dgm:prSet presAssocID="{012549DD-A1CA-4571-A981-CFD78093EB20}" presName="sibTrans" presStyleCnt="0"/>
      <dgm:spPr/>
    </dgm:pt>
    <dgm:pt modelId="{9602AFE8-70EE-42FC-9CD5-A2E6AA3E2091}" type="pres">
      <dgm:prSet presAssocID="{F7214975-5AC4-4CF8-9015-322498751A8A}" presName="compNode" presStyleCnt="0"/>
      <dgm:spPr/>
    </dgm:pt>
    <dgm:pt modelId="{B231036C-5FBE-4605-8393-F1B6359EE169}" type="pres">
      <dgm:prSet presAssocID="{F7214975-5AC4-4CF8-9015-322498751A8A}" presName="bgRect" presStyleLbl="bgShp" presStyleIdx="2" presStyleCnt="3"/>
      <dgm:spPr/>
    </dgm:pt>
    <dgm:pt modelId="{A64BFE9C-AA80-43CE-8FF6-8D33BAD07C57}" type="pres">
      <dgm:prSet presAssocID="{F7214975-5AC4-4CF8-9015-322498751A8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User outline"/>
        </a:ext>
      </dgm:extLst>
    </dgm:pt>
    <dgm:pt modelId="{2D725CFB-B072-491A-B436-3AD21D0542FE}" type="pres">
      <dgm:prSet presAssocID="{F7214975-5AC4-4CF8-9015-322498751A8A}" presName="spaceRect" presStyleCnt="0"/>
      <dgm:spPr/>
    </dgm:pt>
    <dgm:pt modelId="{556AE736-B6E0-4DC7-8429-5ADFCF947C4F}" type="pres">
      <dgm:prSet presAssocID="{F7214975-5AC4-4CF8-9015-322498751A8A}" presName="parTx" presStyleLbl="revTx" presStyleIdx="2" presStyleCnt="3">
        <dgm:presLayoutVars>
          <dgm:chMax val="0"/>
          <dgm:chPref val="0"/>
        </dgm:presLayoutVars>
      </dgm:prSet>
      <dgm:spPr/>
    </dgm:pt>
  </dgm:ptLst>
  <dgm:cxnLst>
    <dgm:cxn modelId="{B7CE7116-0D68-4E90-AA49-C97B6B372915}" srcId="{53001724-5C5A-402A-B907-ECA89FAFA97F}" destId="{F7214975-5AC4-4CF8-9015-322498751A8A}" srcOrd="2" destOrd="0" parTransId="{51AC1870-5B81-422A-9A2E-E1F58EF50843}" sibTransId="{CE7BE2A3-5633-4666-BB75-6164E26282D5}"/>
    <dgm:cxn modelId="{929B611D-ADB7-45E4-812D-4E288BD2D31C}" srcId="{53001724-5C5A-402A-B907-ECA89FAFA97F}" destId="{6ABE9384-859D-4C4C-B983-2B1E39A8B348}" srcOrd="1" destOrd="0" parTransId="{4C63E530-1425-407B-8508-FAC57680DEF0}" sibTransId="{012549DD-A1CA-4571-A981-CFD78093EB20}"/>
    <dgm:cxn modelId="{E42F3627-E378-4611-9E44-8C53F460E990}" type="presOf" srcId="{6FA86730-1CE5-4EBE-A9BA-FC19829C945A}" destId="{317AA252-427D-40A4-8C7D-92392117FEF6}" srcOrd="0" destOrd="0" presId="urn:microsoft.com/office/officeart/2018/2/layout/IconVerticalSolidList"/>
    <dgm:cxn modelId="{1C605B4C-E51E-44B8-8933-D52963ED863D}" type="presOf" srcId="{6ABE9384-859D-4C4C-B983-2B1E39A8B348}" destId="{0F75F18A-3C22-462D-9DAB-5E8D88D9A51B}" srcOrd="0" destOrd="0" presId="urn:microsoft.com/office/officeart/2018/2/layout/IconVerticalSolidList"/>
    <dgm:cxn modelId="{D0D95555-C348-4CF7-8A46-F7A2BF92D08A}" type="presOf" srcId="{53001724-5C5A-402A-B907-ECA89FAFA97F}" destId="{44164630-2F05-47D6-AD96-D9713C7C94EA}" srcOrd="0" destOrd="0" presId="urn:microsoft.com/office/officeart/2018/2/layout/IconVerticalSolidList"/>
    <dgm:cxn modelId="{25117D8B-5CE2-438F-9411-12A7FD4D7BCF}" type="presOf" srcId="{F7214975-5AC4-4CF8-9015-322498751A8A}" destId="{556AE736-B6E0-4DC7-8429-5ADFCF947C4F}" srcOrd="0" destOrd="0" presId="urn:microsoft.com/office/officeart/2018/2/layout/IconVerticalSolidList"/>
    <dgm:cxn modelId="{ACB259CB-0782-437C-AE91-04CE095D2AE5}" srcId="{53001724-5C5A-402A-B907-ECA89FAFA97F}" destId="{6FA86730-1CE5-4EBE-A9BA-FC19829C945A}" srcOrd="0" destOrd="0" parTransId="{A1BB3DDB-A2CF-407F-9044-E3AC1B808421}" sibTransId="{F397379E-0BDA-46CE-8393-B1D10C55E1BA}"/>
    <dgm:cxn modelId="{9FB3D75A-7318-40AD-9643-F5D113BEF3EA}" type="presParOf" srcId="{44164630-2F05-47D6-AD96-D9713C7C94EA}" destId="{BBB5EE06-EDF8-41BB-B38A-75BA74195339}" srcOrd="0" destOrd="0" presId="urn:microsoft.com/office/officeart/2018/2/layout/IconVerticalSolidList"/>
    <dgm:cxn modelId="{9FE1ADA8-0652-4F08-909B-6F1F8C7865F7}" type="presParOf" srcId="{BBB5EE06-EDF8-41BB-B38A-75BA74195339}" destId="{BD3976FF-3460-411F-BC23-D0B68261F465}" srcOrd="0" destOrd="0" presId="urn:microsoft.com/office/officeart/2018/2/layout/IconVerticalSolidList"/>
    <dgm:cxn modelId="{02F1752E-8943-4CED-AB23-FD169E28320D}" type="presParOf" srcId="{BBB5EE06-EDF8-41BB-B38A-75BA74195339}" destId="{55596134-9829-4D70-890A-C69BBF81D77E}" srcOrd="1" destOrd="0" presId="urn:microsoft.com/office/officeart/2018/2/layout/IconVerticalSolidList"/>
    <dgm:cxn modelId="{B0AA3935-03A2-4CCF-A853-AB8E050001AB}" type="presParOf" srcId="{BBB5EE06-EDF8-41BB-B38A-75BA74195339}" destId="{EF52B154-BE74-4151-893E-30A55BCE1232}" srcOrd="2" destOrd="0" presId="urn:microsoft.com/office/officeart/2018/2/layout/IconVerticalSolidList"/>
    <dgm:cxn modelId="{27C9A290-584D-453B-93FD-FA35380C106B}" type="presParOf" srcId="{BBB5EE06-EDF8-41BB-B38A-75BA74195339}" destId="{317AA252-427D-40A4-8C7D-92392117FEF6}" srcOrd="3" destOrd="0" presId="urn:microsoft.com/office/officeart/2018/2/layout/IconVerticalSolidList"/>
    <dgm:cxn modelId="{78E03A4A-6EE4-4028-8A51-8793E0D3E1A8}" type="presParOf" srcId="{44164630-2F05-47D6-AD96-D9713C7C94EA}" destId="{DB828AB6-BF3C-4FBC-936A-ABF577D4A72E}" srcOrd="1" destOrd="0" presId="urn:microsoft.com/office/officeart/2018/2/layout/IconVerticalSolidList"/>
    <dgm:cxn modelId="{37B51E1B-2833-450E-AED0-0479588A1773}" type="presParOf" srcId="{44164630-2F05-47D6-AD96-D9713C7C94EA}" destId="{2862063A-01C9-45B8-BC29-0877E16269D6}" srcOrd="2" destOrd="0" presId="urn:microsoft.com/office/officeart/2018/2/layout/IconVerticalSolidList"/>
    <dgm:cxn modelId="{0568F507-FCED-4896-B7EE-3C55B05820B4}" type="presParOf" srcId="{2862063A-01C9-45B8-BC29-0877E16269D6}" destId="{5DD1A591-E379-4123-AFEF-0E0E1C78A6C8}" srcOrd="0" destOrd="0" presId="urn:microsoft.com/office/officeart/2018/2/layout/IconVerticalSolidList"/>
    <dgm:cxn modelId="{3350E533-B59F-4225-911C-3AF81C5BB096}" type="presParOf" srcId="{2862063A-01C9-45B8-BC29-0877E16269D6}" destId="{FCE68459-8AC8-4D4B-8B2A-B85347F651AB}" srcOrd="1" destOrd="0" presId="urn:microsoft.com/office/officeart/2018/2/layout/IconVerticalSolidList"/>
    <dgm:cxn modelId="{D1507AE6-EFD3-4D91-8F89-13072D5D3B99}" type="presParOf" srcId="{2862063A-01C9-45B8-BC29-0877E16269D6}" destId="{7840CE1B-2464-4289-B418-12904C5D46CE}" srcOrd="2" destOrd="0" presId="urn:microsoft.com/office/officeart/2018/2/layout/IconVerticalSolidList"/>
    <dgm:cxn modelId="{3F44C565-7FFB-4A68-99E4-AC437FE954ED}" type="presParOf" srcId="{2862063A-01C9-45B8-BC29-0877E16269D6}" destId="{0F75F18A-3C22-462D-9DAB-5E8D88D9A51B}" srcOrd="3" destOrd="0" presId="urn:microsoft.com/office/officeart/2018/2/layout/IconVerticalSolidList"/>
    <dgm:cxn modelId="{4A49B124-E089-4890-B36F-962056FA9588}" type="presParOf" srcId="{44164630-2F05-47D6-AD96-D9713C7C94EA}" destId="{AC2B0169-D740-4583-96BE-D8F87AC7FE01}" srcOrd="3" destOrd="0" presId="urn:microsoft.com/office/officeart/2018/2/layout/IconVerticalSolidList"/>
    <dgm:cxn modelId="{8CF64B13-46A8-42CA-8DD2-87241C9E1D4B}" type="presParOf" srcId="{44164630-2F05-47D6-AD96-D9713C7C94EA}" destId="{9602AFE8-70EE-42FC-9CD5-A2E6AA3E2091}" srcOrd="4" destOrd="0" presId="urn:microsoft.com/office/officeart/2018/2/layout/IconVerticalSolidList"/>
    <dgm:cxn modelId="{8CB9CD9D-905C-4263-9E48-D0A18051D03C}" type="presParOf" srcId="{9602AFE8-70EE-42FC-9CD5-A2E6AA3E2091}" destId="{B231036C-5FBE-4605-8393-F1B6359EE169}" srcOrd="0" destOrd="0" presId="urn:microsoft.com/office/officeart/2018/2/layout/IconVerticalSolidList"/>
    <dgm:cxn modelId="{82828E1A-3E6B-4878-B080-25C2C978B9AE}" type="presParOf" srcId="{9602AFE8-70EE-42FC-9CD5-A2E6AA3E2091}" destId="{A64BFE9C-AA80-43CE-8FF6-8D33BAD07C57}" srcOrd="1" destOrd="0" presId="urn:microsoft.com/office/officeart/2018/2/layout/IconVerticalSolidList"/>
    <dgm:cxn modelId="{07115384-BCC9-4BBA-9940-4283AA60CBB1}" type="presParOf" srcId="{9602AFE8-70EE-42FC-9CD5-A2E6AA3E2091}" destId="{2D725CFB-B072-491A-B436-3AD21D0542FE}" srcOrd="2" destOrd="0" presId="urn:microsoft.com/office/officeart/2018/2/layout/IconVerticalSolidList"/>
    <dgm:cxn modelId="{8EE77B3E-8046-4DAA-9D80-2E3511DF47D2}" type="presParOf" srcId="{9602AFE8-70EE-42FC-9CD5-A2E6AA3E2091}" destId="{556AE736-B6E0-4DC7-8429-5ADFCF947C4F}"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976FF-3460-411F-BC23-D0B68261F465}">
      <dsp:nvSpPr>
        <dsp:cNvPr id="0" name=""/>
        <dsp:cNvSpPr/>
      </dsp:nvSpPr>
      <dsp:spPr>
        <a:xfrm>
          <a:off x="0" y="465"/>
          <a:ext cx="4802031" cy="10883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596134-9829-4D70-890A-C69BBF81D77E}">
      <dsp:nvSpPr>
        <dsp:cNvPr id="0" name=""/>
        <dsp:cNvSpPr/>
      </dsp:nvSpPr>
      <dsp:spPr>
        <a:xfrm>
          <a:off x="329212" y="245333"/>
          <a:ext cx="598567" cy="5985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17AA252-427D-40A4-8C7D-92392117FEF6}">
      <dsp:nvSpPr>
        <dsp:cNvPr id="0" name=""/>
        <dsp:cNvSpPr/>
      </dsp:nvSpPr>
      <dsp:spPr>
        <a:xfrm>
          <a:off x="1256992" y="465"/>
          <a:ext cx="3545038" cy="1088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79" tIns="115179" rIns="115179" bIns="115179" numCol="1" spcCol="1270" anchor="ctr" anchorCtr="0">
          <a:noAutofit/>
        </a:bodyPr>
        <a:lstStyle/>
        <a:p>
          <a:pPr marL="0" lvl="0" indent="0" algn="l" defTabSz="1111250">
            <a:lnSpc>
              <a:spcPct val="100000"/>
            </a:lnSpc>
            <a:spcBef>
              <a:spcPct val="0"/>
            </a:spcBef>
            <a:spcAft>
              <a:spcPct val="35000"/>
            </a:spcAft>
            <a:buNone/>
          </a:pPr>
          <a:r>
            <a:rPr lang="en-US" sz="2500" kern="1200" dirty="0"/>
            <a:t>Margaret</a:t>
          </a:r>
        </a:p>
      </dsp:txBody>
      <dsp:txXfrm>
        <a:off x="1256992" y="465"/>
        <a:ext cx="3545038" cy="1088305"/>
      </dsp:txXfrm>
    </dsp:sp>
    <dsp:sp modelId="{5DD1A591-E379-4123-AFEF-0E0E1C78A6C8}">
      <dsp:nvSpPr>
        <dsp:cNvPr id="0" name=""/>
        <dsp:cNvSpPr/>
      </dsp:nvSpPr>
      <dsp:spPr>
        <a:xfrm>
          <a:off x="0" y="1360846"/>
          <a:ext cx="4802031" cy="10883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E68459-8AC8-4D4B-8B2A-B85347F651AB}">
      <dsp:nvSpPr>
        <dsp:cNvPr id="0" name=""/>
        <dsp:cNvSpPr/>
      </dsp:nvSpPr>
      <dsp:spPr>
        <a:xfrm>
          <a:off x="329212" y="1605715"/>
          <a:ext cx="598567" cy="5985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F75F18A-3C22-462D-9DAB-5E8D88D9A51B}">
      <dsp:nvSpPr>
        <dsp:cNvPr id="0" name=""/>
        <dsp:cNvSpPr/>
      </dsp:nvSpPr>
      <dsp:spPr>
        <a:xfrm>
          <a:off x="1256992" y="1360846"/>
          <a:ext cx="3545038" cy="1088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79" tIns="115179" rIns="115179" bIns="115179" numCol="1" spcCol="1270" anchor="ctr" anchorCtr="0">
          <a:noAutofit/>
        </a:bodyPr>
        <a:lstStyle/>
        <a:p>
          <a:pPr marL="0" lvl="0" indent="0" algn="l" defTabSz="1111250">
            <a:lnSpc>
              <a:spcPct val="100000"/>
            </a:lnSpc>
            <a:spcBef>
              <a:spcPct val="0"/>
            </a:spcBef>
            <a:spcAft>
              <a:spcPct val="35000"/>
            </a:spcAft>
            <a:buNone/>
          </a:pPr>
          <a:r>
            <a:rPr lang="en-US" sz="2500" kern="1200" dirty="0"/>
            <a:t>James</a:t>
          </a:r>
        </a:p>
      </dsp:txBody>
      <dsp:txXfrm>
        <a:off x="1256992" y="1360846"/>
        <a:ext cx="3545038" cy="1088305"/>
      </dsp:txXfrm>
    </dsp:sp>
    <dsp:sp modelId="{B231036C-5FBE-4605-8393-F1B6359EE169}">
      <dsp:nvSpPr>
        <dsp:cNvPr id="0" name=""/>
        <dsp:cNvSpPr/>
      </dsp:nvSpPr>
      <dsp:spPr>
        <a:xfrm>
          <a:off x="0" y="2721228"/>
          <a:ext cx="4802031" cy="10883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4BFE9C-AA80-43CE-8FF6-8D33BAD07C57}">
      <dsp:nvSpPr>
        <dsp:cNvPr id="0" name=""/>
        <dsp:cNvSpPr/>
      </dsp:nvSpPr>
      <dsp:spPr>
        <a:xfrm>
          <a:off x="329212" y="2966097"/>
          <a:ext cx="598567" cy="5985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56AE736-B6E0-4DC7-8429-5ADFCF947C4F}">
      <dsp:nvSpPr>
        <dsp:cNvPr id="0" name=""/>
        <dsp:cNvSpPr/>
      </dsp:nvSpPr>
      <dsp:spPr>
        <a:xfrm>
          <a:off x="1256992" y="2721228"/>
          <a:ext cx="3545038" cy="1088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79" tIns="115179" rIns="115179" bIns="115179" numCol="1" spcCol="1270" anchor="ctr" anchorCtr="0">
          <a:noAutofit/>
        </a:bodyPr>
        <a:lstStyle/>
        <a:p>
          <a:pPr marL="0" lvl="0" indent="0" algn="l" defTabSz="1111250">
            <a:lnSpc>
              <a:spcPct val="100000"/>
            </a:lnSpc>
            <a:spcBef>
              <a:spcPct val="0"/>
            </a:spcBef>
            <a:spcAft>
              <a:spcPct val="35000"/>
            </a:spcAft>
            <a:buNone/>
          </a:pPr>
          <a:r>
            <a:rPr lang="en-US" sz="2500" kern="1200" dirty="0"/>
            <a:t>Elliot</a:t>
          </a:r>
        </a:p>
      </dsp:txBody>
      <dsp:txXfrm>
        <a:off x="1256992" y="2721228"/>
        <a:ext cx="3545038" cy="10883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03FB87-790C-4850-A90C-12C5FF4B94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8127921-F9C4-44F3-AC5F-130B6A406C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E59275-AFE1-4999-B78A-D0D76B9F2B0B}" type="datetimeFigureOut">
              <a:rPr lang="en-US" smtClean="0"/>
              <a:t>9/22/2022</a:t>
            </a:fld>
            <a:endParaRPr lang="en-US" dirty="0"/>
          </a:p>
        </p:txBody>
      </p:sp>
      <p:sp>
        <p:nvSpPr>
          <p:cNvPr id="4" name="Footer Placeholder 3">
            <a:extLst>
              <a:ext uri="{FF2B5EF4-FFF2-40B4-BE49-F238E27FC236}">
                <a16:creationId xmlns:a16="http://schemas.microsoft.com/office/drawing/2014/main" id="{4765E047-F1CB-4066-A459-9EDC95F2E6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8A77EF5-5277-4BAF-8BB4-2E02103988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668C69-0C3E-40A2-B4A0-B2C8B71D8E3A}" type="slidenum">
              <a:rPr lang="en-US" smtClean="0"/>
              <a:t>‹#›</a:t>
            </a:fld>
            <a:endParaRPr lang="en-US" dirty="0"/>
          </a:p>
        </p:txBody>
      </p:sp>
    </p:spTree>
    <p:extLst>
      <p:ext uri="{BB962C8B-B14F-4D97-AF65-F5344CB8AC3E}">
        <p14:creationId xmlns:p14="http://schemas.microsoft.com/office/powerpoint/2010/main" val="2051586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ADD7A-FE61-48EE-BE0E-8546E5401374}" type="datetimeFigureOut">
              <a:rPr lang="en-US" smtClean="0"/>
              <a:t>9/22/2022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000EEB-8338-48D7-8EE8-EE0082EF7602}" type="slidenum">
              <a:rPr lang="en-US" smtClean="0"/>
              <a:t>‹#›</a:t>
            </a:fld>
            <a:endParaRPr lang="en-US" dirty="0"/>
          </a:p>
        </p:txBody>
      </p:sp>
    </p:spTree>
    <p:extLst>
      <p:ext uri="{BB962C8B-B14F-4D97-AF65-F5344CB8AC3E}">
        <p14:creationId xmlns:p14="http://schemas.microsoft.com/office/powerpoint/2010/main" val="3767770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00EEB-8338-48D7-8EE8-EE0082EF7602}" type="slidenum">
              <a:rPr lang="en-US" smtClean="0"/>
              <a:t>1</a:t>
            </a:fld>
            <a:endParaRPr lang="en-US" dirty="0"/>
          </a:p>
        </p:txBody>
      </p:sp>
    </p:spTree>
    <p:extLst>
      <p:ext uri="{BB962C8B-B14F-4D97-AF65-F5344CB8AC3E}">
        <p14:creationId xmlns:p14="http://schemas.microsoft.com/office/powerpoint/2010/main" val="4005338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00EEB-8338-48D7-8EE8-EE0082EF7602}" type="slidenum">
              <a:rPr lang="en-US" smtClean="0"/>
              <a:t>10</a:t>
            </a:fld>
            <a:endParaRPr lang="en-US" dirty="0"/>
          </a:p>
        </p:txBody>
      </p:sp>
    </p:spTree>
    <p:extLst>
      <p:ext uri="{BB962C8B-B14F-4D97-AF65-F5344CB8AC3E}">
        <p14:creationId xmlns:p14="http://schemas.microsoft.com/office/powerpoint/2010/main" val="3614338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88733B-3D0B-6E4E-AE60-031C1700E890}" type="slidenum">
              <a:rPr lang="en-US" smtClean="0"/>
              <a:t>12</a:t>
            </a:fld>
            <a:endParaRPr lang="en-US"/>
          </a:p>
        </p:txBody>
      </p:sp>
    </p:spTree>
    <p:extLst>
      <p:ext uri="{BB962C8B-B14F-4D97-AF65-F5344CB8AC3E}">
        <p14:creationId xmlns:p14="http://schemas.microsoft.com/office/powerpoint/2010/main" val="297109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88733B-3D0B-6E4E-AE60-031C1700E890}" type="slidenum">
              <a:rPr lang="en-US" smtClean="0"/>
              <a:t>13</a:t>
            </a:fld>
            <a:endParaRPr lang="en-US"/>
          </a:p>
        </p:txBody>
      </p:sp>
    </p:spTree>
    <p:extLst>
      <p:ext uri="{BB962C8B-B14F-4D97-AF65-F5344CB8AC3E}">
        <p14:creationId xmlns:p14="http://schemas.microsoft.com/office/powerpoint/2010/main" val="1039619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88733B-3D0B-6E4E-AE60-031C1700E890}" type="slidenum">
              <a:rPr lang="en-US" smtClean="0"/>
              <a:t>14</a:t>
            </a:fld>
            <a:endParaRPr lang="en-US"/>
          </a:p>
        </p:txBody>
      </p:sp>
    </p:spTree>
    <p:extLst>
      <p:ext uri="{BB962C8B-B14F-4D97-AF65-F5344CB8AC3E}">
        <p14:creationId xmlns:p14="http://schemas.microsoft.com/office/powerpoint/2010/main" val="2575712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00EEB-8338-48D7-8EE8-EE0082EF7602}" type="slidenum">
              <a:rPr lang="en-US" smtClean="0"/>
              <a:t>17</a:t>
            </a:fld>
            <a:endParaRPr lang="en-US" dirty="0"/>
          </a:p>
        </p:txBody>
      </p:sp>
    </p:spTree>
    <p:extLst>
      <p:ext uri="{BB962C8B-B14F-4D97-AF65-F5344CB8AC3E}">
        <p14:creationId xmlns:p14="http://schemas.microsoft.com/office/powerpoint/2010/main" val="185016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00EEB-8338-48D7-8EE8-EE0082EF7602}" type="slidenum">
              <a:rPr lang="en-US" smtClean="0"/>
              <a:t>18</a:t>
            </a:fld>
            <a:endParaRPr lang="en-US" dirty="0"/>
          </a:p>
        </p:txBody>
      </p:sp>
    </p:spTree>
    <p:extLst>
      <p:ext uri="{BB962C8B-B14F-4D97-AF65-F5344CB8AC3E}">
        <p14:creationId xmlns:p14="http://schemas.microsoft.com/office/powerpoint/2010/main" val="224970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00EEB-8338-48D7-8EE8-EE0082EF7602}" type="slidenum">
              <a:rPr lang="en-US" smtClean="0"/>
              <a:t>21</a:t>
            </a:fld>
            <a:endParaRPr lang="en-US" dirty="0"/>
          </a:p>
        </p:txBody>
      </p:sp>
    </p:spTree>
    <p:extLst>
      <p:ext uri="{BB962C8B-B14F-4D97-AF65-F5344CB8AC3E}">
        <p14:creationId xmlns:p14="http://schemas.microsoft.com/office/powerpoint/2010/main" val="367296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9/22/2022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9/22/2022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9/22/2022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jpe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9.jp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30.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1.jp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30.png"/><Relationship Id="rId5" Type="http://schemas.openxmlformats.org/officeDocument/2006/relationships/image" Target="../media/image22.png"/><Relationship Id="rId10"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app.smaply.com/#desirel/projects/bee0c4fc-0cdd-47a2-9960-19e101c1593d/journey-maps/18d350b7-c800-4c8f-9678-f1fc2d8ec4fc"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voltsite.co/media/project-page/web-1.pdf" TargetMode="Externa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hyperlink" Target="https://www.figma.com/file/HN8R9b3tPeo5qysVZEF6z2/Madglare?node-id=0%3A1"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5" name="Picture 4" descr="chain links">
            <a:extLst>
              <a:ext uri="{FF2B5EF4-FFF2-40B4-BE49-F238E27FC236}">
                <a16:creationId xmlns:a16="http://schemas.microsoft.com/office/drawing/2014/main" id="{A4511EBC-2F3C-446D-867B-7DC328517A44}"/>
              </a:ext>
            </a:extLst>
          </p:cNvPr>
          <p:cNvPicPr>
            <a:picLocks noChangeAspect="1"/>
          </p:cNvPicPr>
          <p:nvPr/>
        </p:nvPicPr>
        <p:blipFill rotWithShape="1">
          <a:blip r:embed="rId4">
            <a:duotone>
              <a:prstClr val="black"/>
              <a:schemeClr val="accent5">
                <a:tint val="45000"/>
                <a:satMod val="400000"/>
              </a:schemeClr>
            </a:duotone>
            <a:alphaModFix amt="25000"/>
          </a:blip>
          <a:srcRect t="23391" r="9091"/>
          <a:stretch/>
        </p:blipFill>
        <p:spPr>
          <a:xfrm>
            <a:off x="20" y="10"/>
            <a:ext cx="12191980" cy="6857990"/>
          </a:xfrm>
          <a:prstGeom prst="rect">
            <a:avLst/>
          </a:prstGeom>
        </p:spPr>
      </p:pic>
      <p:sp>
        <p:nvSpPr>
          <p:cNvPr id="2" name="Title 1">
            <a:extLst>
              <a:ext uri="{FF2B5EF4-FFF2-40B4-BE49-F238E27FC236}">
                <a16:creationId xmlns:a16="http://schemas.microsoft.com/office/drawing/2014/main" id="{3D30D32A-359B-41BB-9746-2CF3A21EEFFC}"/>
              </a:ext>
            </a:extLst>
          </p:cNvPr>
          <p:cNvSpPr>
            <a:spLocks noGrp="1"/>
          </p:cNvSpPr>
          <p:nvPr>
            <p:ph type="ctrTitle"/>
          </p:nvPr>
        </p:nvSpPr>
        <p:spPr>
          <a:xfrm>
            <a:off x="1092325" y="1447800"/>
            <a:ext cx="8825658" cy="3329581"/>
          </a:xfrm>
        </p:spPr>
        <p:txBody>
          <a:bodyPr>
            <a:normAutofit/>
          </a:bodyPr>
          <a:lstStyle/>
          <a:p>
            <a:r>
              <a:rPr lang="en-US" dirty="0"/>
              <a:t>MADGLARE </a:t>
            </a:r>
            <a:endParaRPr lang="ru-RU" dirty="0"/>
          </a:p>
        </p:txBody>
      </p:sp>
      <p:sp>
        <p:nvSpPr>
          <p:cNvPr id="3" name="Subtitle 2">
            <a:extLst>
              <a:ext uri="{FF2B5EF4-FFF2-40B4-BE49-F238E27FC236}">
                <a16:creationId xmlns:a16="http://schemas.microsoft.com/office/drawing/2014/main" id="{B4CA222A-88BC-48F4-9AE8-2115B7D1E6DC}"/>
              </a:ext>
            </a:extLst>
          </p:cNvPr>
          <p:cNvSpPr>
            <a:spLocks noGrp="1"/>
          </p:cNvSpPr>
          <p:nvPr>
            <p:ph type="subTitle" idx="1"/>
          </p:nvPr>
        </p:nvSpPr>
        <p:spPr>
          <a:xfrm>
            <a:off x="1154955" y="4777380"/>
            <a:ext cx="8825658" cy="861420"/>
          </a:xfrm>
        </p:spPr>
        <p:txBody>
          <a:bodyPr>
            <a:normAutofit fontScale="92500" lnSpcReduction="20000"/>
          </a:bodyPr>
          <a:lstStyle/>
          <a:p>
            <a:r>
              <a:rPr lang="en-US" dirty="0"/>
              <a:t>PRODUCT REQUIREMENTS | USER REQUIREMENTS |BUSINESS REQUIREMENTS |TECHNICAL REQUIREMENTS |DELIVERABLES | USER STORIES | PERSONAS | TASKFLOWS | SURVEYS</a:t>
            </a:r>
          </a:p>
        </p:txBody>
      </p:sp>
      <p:sp>
        <p:nvSpPr>
          <p:cNvPr id="20" name="Rectangle 19">
            <a:extLst>
              <a:ext uri="{FF2B5EF4-FFF2-40B4-BE49-F238E27FC236}">
                <a16:creationId xmlns:a16="http://schemas.microsoft.com/office/drawing/2014/main" id="{318E9D62-7BA3-4D5E-8915-0D0E8661E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9300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0AC5-18F6-6088-F506-E365FE1082A1}"/>
              </a:ext>
            </a:extLst>
          </p:cNvPr>
          <p:cNvSpPr>
            <a:spLocks noGrp="1"/>
          </p:cNvSpPr>
          <p:nvPr>
            <p:ph type="title"/>
          </p:nvPr>
        </p:nvSpPr>
        <p:spPr/>
        <p:txBody>
          <a:bodyPr/>
          <a:lstStyle/>
          <a:p>
            <a:r>
              <a:rPr lang="en-US" dirty="0">
                <a:highlight>
                  <a:srgbClr val="00FF00"/>
                </a:highlight>
              </a:rPr>
              <a:t>PRODUCT REQUIRMENT-DEFINITION</a:t>
            </a:r>
          </a:p>
        </p:txBody>
      </p:sp>
      <p:sp>
        <p:nvSpPr>
          <p:cNvPr id="3" name="Content Placeholder 2">
            <a:extLst>
              <a:ext uri="{FF2B5EF4-FFF2-40B4-BE49-F238E27FC236}">
                <a16:creationId xmlns:a16="http://schemas.microsoft.com/office/drawing/2014/main" id="{3E78A27D-8700-A7EA-9B38-670BFC8BFAE4}"/>
              </a:ext>
            </a:extLst>
          </p:cNvPr>
          <p:cNvSpPr>
            <a:spLocks noGrp="1"/>
          </p:cNvSpPr>
          <p:nvPr>
            <p:ph sz="half" idx="1"/>
          </p:nvPr>
        </p:nvSpPr>
        <p:spPr/>
        <p:txBody>
          <a:bodyPr>
            <a:normAutofit fontScale="92500"/>
          </a:bodyPr>
          <a:lstStyle/>
          <a:p>
            <a:pPr algn="l" fontAlgn="base">
              <a:buFont typeface="Arial" panose="020B0604020202020204" pitchFamily="34" charset="0"/>
              <a:buChar char="•"/>
            </a:pPr>
            <a:r>
              <a:rPr lang="en-US" b="0" i="0" dirty="0">
                <a:effectLst/>
                <a:latin typeface="Source Sans Pro" panose="020B0503030403020204" pitchFamily="34" charset="0"/>
              </a:rPr>
              <a:t>What will the product do?</a:t>
            </a:r>
          </a:p>
          <a:p>
            <a:pPr lvl="1" fontAlgn="base">
              <a:buFont typeface="Arial" panose="020B0604020202020204" pitchFamily="34" charset="0"/>
              <a:buChar char="•"/>
            </a:pPr>
            <a:r>
              <a:rPr lang="en-US" dirty="0">
                <a:latin typeface="Source Sans Pro" panose="020B0503030403020204" pitchFamily="34" charset="0"/>
              </a:rPr>
              <a:t>Provide on-demand paparazzi for any occasion</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What is the product’s main functionality?</a:t>
            </a:r>
          </a:p>
          <a:p>
            <a:pPr lvl="1" fontAlgn="base">
              <a:buFont typeface="Arial" panose="020B0604020202020204" pitchFamily="34" charset="0"/>
              <a:buChar char="•"/>
            </a:pPr>
            <a:r>
              <a:rPr lang="en-US" dirty="0">
                <a:latin typeface="Source Sans Pro" panose="020B0503030403020204" pitchFamily="34" charset="0"/>
              </a:rPr>
              <a:t>Inviting users to book paparazzi appointments.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What other actions should the product perform?</a:t>
            </a:r>
          </a:p>
          <a:p>
            <a:pPr lvl="1" fontAlgn="base">
              <a:buFont typeface="Arial" panose="020B0604020202020204" pitchFamily="34" charset="0"/>
              <a:buChar char="•"/>
            </a:pPr>
            <a:r>
              <a:rPr lang="en-US" dirty="0">
                <a:latin typeface="Source Sans Pro" panose="020B0503030403020204" pitchFamily="34" charset="0"/>
              </a:rPr>
              <a:t>Isolate service type e.g., wedding, nightclub, awards, birthday party etc.</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How many sections does the product have?</a:t>
            </a:r>
          </a:p>
          <a:p>
            <a:pPr lvl="1" fontAlgn="base">
              <a:buFont typeface="Arial" panose="020B0604020202020204" pitchFamily="34" charset="0"/>
              <a:buChar char="•"/>
            </a:pPr>
            <a:r>
              <a:rPr lang="en-US" dirty="0">
                <a:latin typeface="Source Sans Pro" panose="020B0503030403020204" pitchFamily="34" charset="0"/>
              </a:rPr>
              <a:t>9 Service Sections</a:t>
            </a:r>
            <a:endParaRPr lang="en-US" b="0" i="0" dirty="0">
              <a:effectLst/>
              <a:latin typeface="Source Sans Pro" panose="020B0503030403020204" pitchFamily="34" charset="0"/>
            </a:endParaRPr>
          </a:p>
          <a:p>
            <a:endParaRPr lang="en-US" dirty="0"/>
          </a:p>
        </p:txBody>
      </p:sp>
      <p:sp>
        <p:nvSpPr>
          <p:cNvPr id="4" name="Content Placeholder 3">
            <a:extLst>
              <a:ext uri="{FF2B5EF4-FFF2-40B4-BE49-F238E27FC236}">
                <a16:creationId xmlns:a16="http://schemas.microsoft.com/office/drawing/2014/main" id="{42D0A86A-E150-C52B-61D6-D228B9C04745}"/>
              </a:ext>
            </a:extLst>
          </p:cNvPr>
          <p:cNvSpPr>
            <a:spLocks noGrp="1"/>
          </p:cNvSpPr>
          <p:nvPr>
            <p:ph sz="half" idx="2"/>
          </p:nvPr>
        </p:nvSpPr>
        <p:spPr/>
        <p:txBody>
          <a:bodyPr>
            <a:normAutofit fontScale="92500"/>
          </a:bodyPr>
          <a:lstStyle/>
          <a:p>
            <a:pPr algn="l" fontAlgn="base">
              <a:buFont typeface="Arial" panose="020B0604020202020204" pitchFamily="34" charset="0"/>
              <a:buChar char="•"/>
            </a:pPr>
            <a:r>
              <a:rPr lang="en-US" b="0" i="0" dirty="0">
                <a:effectLst/>
                <a:latin typeface="Source Sans Pro" panose="020B0503030403020204" pitchFamily="34" charset="0"/>
              </a:rPr>
              <a:t>How many parameters?</a:t>
            </a:r>
          </a:p>
          <a:p>
            <a:pPr lvl="1" fontAlgn="base">
              <a:buFont typeface="Arial" panose="020B0604020202020204" pitchFamily="34" charset="0"/>
              <a:buChar char="•"/>
            </a:pPr>
            <a:r>
              <a:rPr lang="en-US" dirty="0">
                <a:latin typeface="Source Sans Pro" panose="020B0503030403020204" pitchFamily="34" charset="0"/>
              </a:rPr>
              <a:t>4 Paparazzi Parameter Types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How does each parameter work?</a:t>
            </a:r>
          </a:p>
          <a:p>
            <a:pPr lvl="1" fontAlgn="base">
              <a:buFont typeface="Arial" panose="020B0604020202020204" pitchFamily="34" charset="0"/>
              <a:buChar char="•"/>
            </a:pPr>
            <a:r>
              <a:rPr lang="en-US" dirty="0">
                <a:latin typeface="Source Sans Pro" panose="020B0503030403020204" pitchFamily="34" charset="0"/>
              </a:rPr>
              <a:t>After the appointment is booked, invites are sent to photographers to lock out event day on their calendars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Does your product require maintenance?</a:t>
            </a:r>
          </a:p>
          <a:p>
            <a:pPr lvl="1" fontAlgn="base">
              <a:buFont typeface="Arial" panose="020B0604020202020204" pitchFamily="34" charset="0"/>
              <a:buChar char="•"/>
            </a:pPr>
            <a:r>
              <a:rPr lang="en-US" dirty="0">
                <a:latin typeface="Source Sans Pro" panose="020B0503030403020204" pitchFamily="34" charset="0"/>
              </a:rPr>
              <a:t>Yes, plugin updates and </a:t>
            </a:r>
            <a:r>
              <a:rPr lang="en-US" dirty="0" err="1">
                <a:latin typeface="Source Sans Pro" panose="020B0503030403020204" pitchFamily="34" charset="0"/>
              </a:rPr>
              <a:t>upgardes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Does your product contain replaceable parts?</a:t>
            </a:r>
          </a:p>
          <a:p>
            <a:pPr lvl="1" fontAlgn="base">
              <a:buFont typeface="Arial" panose="020B0604020202020204" pitchFamily="34" charset="0"/>
              <a:buChar char="•"/>
            </a:pPr>
            <a:r>
              <a:rPr lang="en-US" dirty="0">
                <a:latin typeface="Source Sans Pro" panose="020B0503030403020204" pitchFamily="34" charset="0"/>
              </a:rPr>
              <a:t>API replacements if necessary</a:t>
            </a:r>
            <a:endParaRPr lang="en-US" b="0" i="0" dirty="0">
              <a:effectLst/>
              <a:latin typeface="Source Sans Pro" panose="020B0503030403020204" pitchFamily="34" charset="0"/>
            </a:endParaRPr>
          </a:p>
          <a:p>
            <a:endParaRPr lang="en-US" dirty="0"/>
          </a:p>
        </p:txBody>
      </p:sp>
    </p:spTree>
    <p:extLst>
      <p:ext uri="{BB962C8B-B14F-4D97-AF65-F5344CB8AC3E}">
        <p14:creationId xmlns:p14="http://schemas.microsoft.com/office/powerpoint/2010/main" val="600824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0E9A9-F9F5-4298-0F28-A896BB719FC6}"/>
              </a:ext>
            </a:extLst>
          </p:cNvPr>
          <p:cNvSpPr>
            <a:spLocks noGrp="1"/>
          </p:cNvSpPr>
          <p:nvPr>
            <p:ph type="title"/>
          </p:nvPr>
        </p:nvSpPr>
        <p:spPr/>
        <p:txBody>
          <a:bodyPr/>
          <a:lstStyle/>
          <a:p>
            <a:r>
              <a:rPr lang="en-US" dirty="0">
                <a:highlight>
                  <a:srgbClr val="FF00FF"/>
                </a:highlight>
              </a:rPr>
              <a:t>USER REQUIREMENT - RESEARCH</a:t>
            </a:r>
          </a:p>
        </p:txBody>
      </p:sp>
      <p:sp>
        <p:nvSpPr>
          <p:cNvPr id="3" name="Content Placeholder 2">
            <a:extLst>
              <a:ext uri="{FF2B5EF4-FFF2-40B4-BE49-F238E27FC236}">
                <a16:creationId xmlns:a16="http://schemas.microsoft.com/office/drawing/2014/main" id="{96DF461B-C11B-0E5C-7030-4499FFEF8878}"/>
              </a:ext>
            </a:extLst>
          </p:cNvPr>
          <p:cNvSpPr>
            <a:spLocks noGrp="1"/>
          </p:cNvSpPr>
          <p:nvPr>
            <p:ph sz="half" idx="1"/>
          </p:nvPr>
        </p:nvSpPr>
        <p:spPr/>
        <p:txBody>
          <a:bodyPr>
            <a:normAutofit/>
          </a:bodyPr>
          <a:lstStyle/>
          <a:p>
            <a:pPr algn="l" fontAlgn="base">
              <a:buFont typeface="Arial" panose="020B0604020202020204" pitchFamily="34" charset="0"/>
              <a:buChar char="•"/>
            </a:pPr>
            <a:r>
              <a:rPr lang="en-US" b="0" i="0" dirty="0">
                <a:effectLst/>
                <a:latin typeface="Source Sans Pro" panose="020B0503030403020204" pitchFamily="34" charset="0"/>
              </a:rPr>
              <a:t>Who will be the primary user of the product?</a:t>
            </a:r>
          </a:p>
          <a:p>
            <a:pPr lvl="1" fontAlgn="base">
              <a:buFont typeface="Arial" panose="020B0604020202020204" pitchFamily="34" charset="0"/>
              <a:buChar char="•"/>
            </a:pPr>
            <a:r>
              <a:rPr lang="en-US" b="0" i="0" dirty="0">
                <a:effectLst/>
                <a:latin typeface="Source Sans Pro" panose="020B0503030403020204" pitchFamily="34" charset="0"/>
              </a:rPr>
              <a:t>Instagram Generation | Influence</a:t>
            </a:r>
            <a:r>
              <a:rPr lang="en-US" dirty="0">
                <a:latin typeface="Source Sans Pro" panose="020B0503030403020204" pitchFamily="34" charset="0"/>
              </a:rPr>
              <a:t>rs | Club Goers | Wedding Planners | Event Organizers | Entertainers | Prom ..</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What is the age range for the user?</a:t>
            </a:r>
          </a:p>
          <a:p>
            <a:pPr lvl="1" fontAlgn="base">
              <a:buFont typeface="Arial" panose="020B0604020202020204" pitchFamily="34" charset="0"/>
              <a:buChar char="•"/>
            </a:pPr>
            <a:r>
              <a:rPr lang="en-US" dirty="0">
                <a:latin typeface="Source Sans Pro" panose="020B0503030403020204" pitchFamily="34" charset="0"/>
              </a:rPr>
              <a:t>24 - 55</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Where does the user live?</a:t>
            </a:r>
          </a:p>
          <a:p>
            <a:pPr lvl="1" fontAlgn="base">
              <a:buFont typeface="Arial" panose="020B0604020202020204" pitchFamily="34" charset="0"/>
              <a:buChar char="•"/>
            </a:pPr>
            <a:r>
              <a:rPr lang="en-US" dirty="0">
                <a:latin typeface="Source Sans Pro" panose="020B0503030403020204" pitchFamily="34" charset="0"/>
              </a:rPr>
              <a:t>Los Angels, Miami, Las Vegas, Atlanta, New York, Chicago, Philadelphia, DC</a:t>
            </a:r>
            <a:endParaRPr lang="en-US" b="0" i="0" dirty="0">
              <a:effectLst/>
              <a:latin typeface="Source Sans Pro" panose="020B0503030403020204" pitchFamily="34" charset="0"/>
            </a:endParaRPr>
          </a:p>
          <a:p>
            <a:endParaRPr lang="en-US" dirty="0"/>
          </a:p>
        </p:txBody>
      </p:sp>
      <p:sp>
        <p:nvSpPr>
          <p:cNvPr id="4" name="Content Placeholder 3">
            <a:extLst>
              <a:ext uri="{FF2B5EF4-FFF2-40B4-BE49-F238E27FC236}">
                <a16:creationId xmlns:a16="http://schemas.microsoft.com/office/drawing/2014/main" id="{8097AA5A-4B9D-2022-16DF-6CBAEAE10E5E}"/>
              </a:ext>
            </a:extLst>
          </p:cNvPr>
          <p:cNvSpPr>
            <a:spLocks noGrp="1"/>
          </p:cNvSpPr>
          <p:nvPr>
            <p:ph sz="half" idx="2"/>
          </p:nvPr>
        </p:nvSpPr>
        <p:spPr/>
        <p:txBody>
          <a:bodyPr>
            <a:normAutofit/>
          </a:bodyPr>
          <a:lstStyle/>
          <a:p>
            <a:pPr algn="l" fontAlgn="base">
              <a:buFont typeface="Arial" panose="020B0604020202020204" pitchFamily="34" charset="0"/>
              <a:buChar char="•"/>
            </a:pPr>
            <a:r>
              <a:rPr lang="en-US" b="0" i="0" dirty="0">
                <a:effectLst/>
                <a:latin typeface="Source Sans Pro" panose="020B0503030403020204" pitchFamily="34" charset="0"/>
              </a:rPr>
              <a:t>How does the user live (lifestyle)?</a:t>
            </a:r>
          </a:p>
          <a:p>
            <a:pPr lvl="1" fontAlgn="base">
              <a:buFont typeface="Arial" panose="020B0604020202020204" pitchFamily="34" charset="0"/>
              <a:buChar char="•"/>
            </a:pPr>
            <a:r>
              <a:rPr lang="en-US" b="0" i="0" dirty="0">
                <a:effectLst/>
                <a:latin typeface="Source Sans Pro" panose="020B0503030403020204" pitchFamily="34" charset="0"/>
              </a:rPr>
              <a:t>Extroverts</a:t>
            </a:r>
          </a:p>
          <a:p>
            <a:pPr algn="l" fontAlgn="base">
              <a:buFont typeface="Arial" panose="020B0604020202020204" pitchFamily="34" charset="0"/>
              <a:buChar char="•"/>
            </a:pPr>
            <a:r>
              <a:rPr lang="en-US" b="0" i="0" dirty="0">
                <a:effectLst/>
                <a:latin typeface="Source Sans Pro" panose="020B0503030403020204" pitchFamily="34" charset="0"/>
              </a:rPr>
              <a:t>What are the user’s everyday life activities?</a:t>
            </a:r>
          </a:p>
          <a:p>
            <a:pPr lvl="1" fontAlgn="base">
              <a:buFont typeface="Arial" panose="020B0604020202020204" pitchFamily="34" charset="0"/>
              <a:buChar char="•"/>
            </a:pPr>
            <a:r>
              <a:rPr lang="en-US" b="0" i="0" dirty="0">
                <a:effectLst/>
                <a:latin typeface="Source Sans Pro" panose="020B0503030403020204" pitchFamily="34" charset="0"/>
              </a:rPr>
              <a:t>Hey Social Media Participation, Celebrity Watchers, Entertaining</a:t>
            </a:r>
          </a:p>
          <a:p>
            <a:pPr algn="l" fontAlgn="base">
              <a:buFont typeface="Arial" panose="020B0604020202020204" pitchFamily="34" charset="0"/>
              <a:buChar char="•"/>
            </a:pPr>
            <a:r>
              <a:rPr lang="en-US" b="0" i="0" dirty="0">
                <a:effectLst/>
                <a:latin typeface="Source Sans Pro" panose="020B0503030403020204" pitchFamily="34" charset="0"/>
              </a:rPr>
              <a:t>What are the user’s interests?</a:t>
            </a:r>
          </a:p>
          <a:p>
            <a:pPr lvl="1" fontAlgn="base">
              <a:buFont typeface="Arial" panose="020B0604020202020204" pitchFamily="34" charset="0"/>
              <a:buChar char="•"/>
            </a:pPr>
            <a:r>
              <a:rPr lang="en-US" dirty="0">
                <a:latin typeface="Source Sans Pro" panose="020B0503030403020204" pitchFamily="34" charset="0"/>
              </a:rPr>
              <a:t>Brand name products, watching and following celebrity shows, reality tv watchers, music, acting, speaking, influencer marketing, limelight related activities</a:t>
            </a:r>
            <a:endParaRPr lang="en-US" b="0" i="0" dirty="0">
              <a:effectLst/>
              <a:latin typeface="Source Sans Pro" panose="020B0503030403020204" pitchFamily="34" charset="0"/>
            </a:endParaRPr>
          </a:p>
          <a:p>
            <a:endParaRPr lang="en-US" dirty="0"/>
          </a:p>
        </p:txBody>
      </p:sp>
    </p:spTree>
    <p:extLst>
      <p:ext uri="{BB962C8B-B14F-4D97-AF65-F5344CB8AC3E}">
        <p14:creationId xmlns:p14="http://schemas.microsoft.com/office/powerpoint/2010/main" val="503265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F5D78-463E-A19B-D8F8-F940F9FCFB76}"/>
              </a:ext>
            </a:extLst>
          </p:cNvPr>
          <p:cNvSpPr>
            <a:spLocks noGrp="1"/>
          </p:cNvSpPr>
          <p:nvPr>
            <p:ph type="title"/>
          </p:nvPr>
        </p:nvSpPr>
        <p:spPr/>
        <p:txBody>
          <a:bodyPr/>
          <a:lstStyle/>
          <a:p>
            <a:r>
              <a:rPr lang="en-US" dirty="0">
                <a:highlight>
                  <a:srgbClr val="FF00FF"/>
                </a:highlight>
              </a:rPr>
              <a:t>USER EXPERIENCE RELATIONSHIP</a:t>
            </a:r>
          </a:p>
        </p:txBody>
      </p:sp>
      <p:sp>
        <p:nvSpPr>
          <p:cNvPr id="3" name="Content Placeholder 2">
            <a:extLst>
              <a:ext uri="{FF2B5EF4-FFF2-40B4-BE49-F238E27FC236}">
                <a16:creationId xmlns:a16="http://schemas.microsoft.com/office/drawing/2014/main" id="{F8507FE4-40E0-B070-4D27-437AF2A97BD4}"/>
              </a:ext>
            </a:extLst>
          </p:cNvPr>
          <p:cNvSpPr>
            <a:spLocks noGrp="1"/>
          </p:cNvSpPr>
          <p:nvPr>
            <p:ph sz="half" idx="1"/>
          </p:nvPr>
        </p:nvSpPr>
        <p:spPr/>
        <p:txBody>
          <a:bodyPr>
            <a:normAutofit fontScale="92500" lnSpcReduction="20000"/>
          </a:bodyPr>
          <a:lstStyle/>
          <a:p>
            <a:pPr algn="l" fontAlgn="base">
              <a:buFont typeface="Arial" panose="020B0604020202020204" pitchFamily="34" charset="0"/>
              <a:buChar char="•"/>
            </a:pPr>
            <a:r>
              <a:rPr lang="en-US" b="0" i="0" dirty="0">
                <a:effectLst/>
                <a:latin typeface="Source Sans Pro" panose="020B0503030403020204" pitchFamily="34" charset="0"/>
              </a:rPr>
              <a:t>How will the user interact with the product?</a:t>
            </a:r>
          </a:p>
          <a:p>
            <a:pPr lvl="1" fontAlgn="base">
              <a:buFont typeface="Arial" panose="020B0604020202020204" pitchFamily="34" charset="0"/>
              <a:buChar char="•"/>
            </a:pPr>
            <a:r>
              <a:rPr lang="en-US" dirty="0">
                <a:latin typeface="Source Sans Pro" panose="020B0503030403020204" pitchFamily="34" charset="0"/>
              </a:rPr>
              <a:t>From Mobile Devices Mostly, and sometimes computer</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What need will the product satisfy for the user?</a:t>
            </a:r>
          </a:p>
          <a:p>
            <a:pPr lvl="1" fontAlgn="base">
              <a:buFont typeface="Arial" panose="020B0604020202020204" pitchFamily="34" charset="0"/>
              <a:buChar char="•"/>
            </a:pPr>
            <a:r>
              <a:rPr lang="en-US" dirty="0">
                <a:latin typeface="Source Sans Pro" panose="020B0503030403020204" pitchFamily="34" charset="0"/>
              </a:rPr>
              <a:t>Ability to create instant fame in the real world: Where paparazzi pictures become viral sensations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How is the user currently satisfying this need?</a:t>
            </a:r>
          </a:p>
          <a:p>
            <a:pPr lvl="1" fontAlgn="base">
              <a:buFont typeface="Arial" panose="020B0604020202020204" pitchFamily="34" charset="0"/>
              <a:buChar char="•"/>
            </a:pPr>
            <a:r>
              <a:rPr lang="en-US" dirty="0">
                <a:latin typeface="Source Sans Pro" panose="020B0503030403020204" pitchFamily="34" charset="0"/>
              </a:rPr>
              <a:t>Social media posts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How much will the user be willing to spend on the product?</a:t>
            </a:r>
          </a:p>
          <a:p>
            <a:pPr lvl="1" fontAlgn="base">
              <a:buFont typeface="Arial" panose="020B0604020202020204" pitchFamily="34" charset="0"/>
              <a:buChar char="•"/>
            </a:pPr>
            <a:r>
              <a:rPr lang="en-US" dirty="0">
                <a:latin typeface="Source Sans Pro" panose="020B0503030403020204" pitchFamily="34" charset="0"/>
              </a:rPr>
              <a:t>At least $5,000 to create status purchase</a:t>
            </a:r>
            <a:endParaRPr lang="en-US" b="0" i="0" dirty="0">
              <a:effectLst/>
              <a:latin typeface="Source Sans Pro" panose="020B0503030403020204" pitchFamily="34" charset="0"/>
            </a:endParaRPr>
          </a:p>
          <a:p>
            <a:endParaRPr lang="en-US" dirty="0"/>
          </a:p>
        </p:txBody>
      </p:sp>
      <p:pic>
        <p:nvPicPr>
          <p:cNvPr id="20" name="Content Placeholder 19" descr="A picture containing indoor&#10;&#10;Description automatically generated">
            <a:extLst>
              <a:ext uri="{FF2B5EF4-FFF2-40B4-BE49-F238E27FC236}">
                <a16:creationId xmlns:a16="http://schemas.microsoft.com/office/drawing/2014/main" id="{30CE1F61-69C1-DABE-E9A5-C5B3E904CF2F}"/>
              </a:ext>
            </a:extLst>
          </p:cNvPr>
          <p:cNvPicPr>
            <a:picLocks noGrp="1" noChangeAspect="1"/>
          </p:cNvPicPr>
          <p:nvPr>
            <p:ph sz="half" idx="2"/>
          </p:nvPr>
        </p:nvPicPr>
        <p:blipFill>
          <a:blip r:embed="rId2"/>
          <a:stretch>
            <a:fillRect/>
          </a:stretch>
        </p:blipFill>
        <p:spPr>
          <a:xfrm>
            <a:off x="5654675" y="2060575"/>
            <a:ext cx="4783360" cy="3874712"/>
          </a:xfrm>
        </p:spPr>
      </p:pic>
    </p:spTree>
    <p:extLst>
      <p:ext uri="{BB962C8B-B14F-4D97-AF65-F5344CB8AC3E}">
        <p14:creationId xmlns:p14="http://schemas.microsoft.com/office/powerpoint/2010/main" val="2349905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B4C06-EB3A-3220-605B-E4D01C26A926}"/>
              </a:ext>
            </a:extLst>
          </p:cNvPr>
          <p:cNvSpPr>
            <a:spLocks noGrp="1"/>
          </p:cNvSpPr>
          <p:nvPr>
            <p:ph type="title"/>
          </p:nvPr>
        </p:nvSpPr>
        <p:spPr/>
        <p:txBody>
          <a:bodyPr/>
          <a:lstStyle/>
          <a:p>
            <a:r>
              <a:rPr lang="en-US" dirty="0">
                <a:highlight>
                  <a:srgbClr val="800080"/>
                </a:highlight>
              </a:rPr>
              <a:t>Business Requirements</a:t>
            </a:r>
          </a:p>
        </p:txBody>
      </p:sp>
      <p:sp>
        <p:nvSpPr>
          <p:cNvPr id="3" name="Text Placeholder 2">
            <a:extLst>
              <a:ext uri="{FF2B5EF4-FFF2-40B4-BE49-F238E27FC236}">
                <a16:creationId xmlns:a16="http://schemas.microsoft.com/office/drawing/2014/main" id="{D0329090-EE94-B855-B3B4-53FE8729028F}"/>
              </a:ext>
            </a:extLst>
          </p:cNvPr>
          <p:cNvSpPr>
            <a:spLocks noGrp="1"/>
          </p:cNvSpPr>
          <p:nvPr>
            <p:ph type="body" idx="1"/>
          </p:nvPr>
        </p:nvSpPr>
        <p:spPr/>
        <p:txBody>
          <a:bodyPr/>
          <a:lstStyle/>
          <a:p>
            <a:r>
              <a:rPr lang="en-US" dirty="0"/>
              <a:t>Branding</a:t>
            </a:r>
          </a:p>
        </p:txBody>
      </p:sp>
      <p:sp>
        <p:nvSpPr>
          <p:cNvPr id="4" name="Text Placeholder 3">
            <a:extLst>
              <a:ext uri="{FF2B5EF4-FFF2-40B4-BE49-F238E27FC236}">
                <a16:creationId xmlns:a16="http://schemas.microsoft.com/office/drawing/2014/main" id="{9DE39A5B-3F3A-2D04-078E-7F6F7FBA167A}"/>
              </a:ext>
            </a:extLst>
          </p:cNvPr>
          <p:cNvSpPr>
            <a:spLocks noGrp="1"/>
          </p:cNvSpPr>
          <p:nvPr>
            <p:ph type="body" sz="half" idx="15"/>
          </p:nvPr>
        </p:nvSpPr>
        <p:spPr/>
        <p:txBody>
          <a:bodyPr/>
          <a:lstStyle/>
          <a:p>
            <a:pPr algn="l" fontAlgn="base">
              <a:buFont typeface="Arial" panose="020B0604020202020204" pitchFamily="34" charset="0"/>
              <a:buChar char="•"/>
            </a:pPr>
            <a:r>
              <a:rPr lang="en-US" b="0" i="0" dirty="0">
                <a:effectLst/>
                <a:latin typeface="Source Sans Pro" panose="020B0503030403020204" pitchFamily="34" charset="0"/>
              </a:rPr>
              <a:t>What branding should the product have?</a:t>
            </a:r>
          </a:p>
          <a:p>
            <a:pPr lvl="1" fontAlgn="base">
              <a:buFont typeface="Arial" panose="020B0604020202020204" pitchFamily="34" charset="0"/>
              <a:buChar char="•"/>
            </a:pPr>
            <a:r>
              <a:rPr lang="en-US" dirty="0">
                <a:latin typeface="Source Sans Pro" panose="020B0503030403020204" pitchFamily="34" charset="0"/>
              </a:rPr>
              <a:t>Corporate Branding | Service Branding | Geographic Branding</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Is the branding shared?</a:t>
            </a:r>
          </a:p>
          <a:p>
            <a:pPr lvl="1" fontAlgn="base">
              <a:buFont typeface="Arial" panose="020B0604020202020204" pitchFamily="34" charset="0"/>
              <a:buChar char="•"/>
            </a:pPr>
            <a:r>
              <a:rPr lang="en-US" b="0" i="0" dirty="0">
                <a:effectLst/>
                <a:latin typeface="Source Sans Pro" panose="020B0503030403020204" pitchFamily="34" charset="0"/>
              </a:rPr>
              <a:t>Yes, with Influencers and Partners</a:t>
            </a:r>
          </a:p>
          <a:p>
            <a:pPr algn="l" fontAlgn="base">
              <a:buFont typeface="Arial" panose="020B0604020202020204" pitchFamily="34" charset="0"/>
              <a:buChar char="•"/>
            </a:pPr>
            <a:r>
              <a:rPr lang="en-US" b="0" i="0" dirty="0">
                <a:effectLst/>
                <a:latin typeface="Source Sans Pro" panose="020B0503030403020204" pitchFamily="34" charset="0"/>
              </a:rPr>
              <a:t>Does the product have an independent branding?</a:t>
            </a:r>
          </a:p>
          <a:p>
            <a:pPr lvl="1" fontAlgn="base">
              <a:buFont typeface="Arial" panose="020B0604020202020204" pitchFamily="34" charset="0"/>
              <a:buChar char="•"/>
            </a:pPr>
            <a:r>
              <a:rPr lang="en-US" dirty="0">
                <a:latin typeface="Source Sans Pro" panose="020B0503030403020204" pitchFamily="34" charset="0"/>
              </a:rPr>
              <a:t>Yes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Is the branding adaptable to the product?</a:t>
            </a:r>
          </a:p>
          <a:p>
            <a:pPr lvl="1" fontAlgn="base">
              <a:buFont typeface="Arial" panose="020B0604020202020204" pitchFamily="34" charset="0"/>
              <a:buChar char="•"/>
            </a:pPr>
            <a:r>
              <a:rPr lang="en-US" dirty="0">
                <a:latin typeface="Source Sans Pro" panose="020B0503030403020204" pitchFamily="34" charset="0"/>
              </a:rPr>
              <a:t>Yes</a:t>
            </a:r>
            <a:endParaRPr lang="en-US" b="0" i="0" dirty="0">
              <a:effectLst/>
              <a:latin typeface="Source Sans Pro" panose="020B0503030403020204" pitchFamily="34" charset="0"/>
            </a:endParaRPr>
          </a:p>
          <a:p>
            <a:endParaRPr lang="en-US" dirty="0"/>
          </a:p>
        </p:txBody>
      </p:sp>
      <p:sp>
        <p:nvSpPr>
          <p:cNvPr id="5" name="Text Placeholder 4">
            <a:extLst>
              <a:ext uri="{FF2B5EF4-FFF2-40B4-BE49-F238E27FC236}">
                <a16:creationId xmlns:a16="http://schemas.microsoft.com/office/drawing/2014/main" id="{5CD13E22-E1BB-3225-73C6-4CA4AFA649D5}"/>
              </a:ext>
            </a:extLst>
          </p:cNvPr>
          <p:cNvSpPr>
            <a:spLocks noGrp="1"/>
          </p:cNvSpPr>
          <p:nvPr>
            <p:ph type="body" sz="quarter" idx="3"/>
          </p:nvPr>
        </p:nvSpPr>
        <p:spPr/>
        <p:txBody>
          <a:bodyPr/>
          <a:lstStyle/>
          <a:p>
            <a:r>
              <a:rPr lang="en-US" dirty="0"/>
              <a:t>Competitors</a:t>
            </a:r>
          </a:p>
        </p:txBody>
      </p:sp>
      <p:sp>
        <p:nvSpPr>
          <p:cNvPr id="6" name="Text Placeholder 5">
            <a:extLst>
              <a:ext uri="{FF2B5EF4-FFF2-40B4-BE49-F238E27FC236}">
                <a16:creationId xmlns:a16="http://schemas.microsoft.com/office/drawing/2014/main" id="{8CA8EEC1-342C-F7E7-6184-41B7406F6ADC}"/>
              </a:ext>
            </a:extLst>
          </p:cNvPr>
          <p:cNvSpPr>
            <a:spLocks noGrp="1"/>
          </p:cNvSpPr>
          <p:nvPr>
            <p:ph type="body" sz="half" idx="16"/>
          </p:nvPr>
        </p:nvSpPr>
        <p:spPr/>
        <p:txBody>
          <a:bodyPr>
            <a:normAutofit fontScale="92500"/>
          </a:bodyPr>
          <a:lstStyle/>
          <a:p>
            <a:pPr algn="l" fontAlgn="base">
              <a:buFont typeface="Arial" panose="020B0604020202020204" pitchFamily="34" charset="0"/>
              <a:buChar char="•"/>
            </a:pPr>
            <a:r>
              <a:rPr lang="en-US" b="0" i="0" dirty="0">
                <a:effectLst/>
                <a:latin typeface="Source Sans Pro" panose="020B0503030403020204" pitchFamily="34" charset="0"/>
              </a:rPr>
              <a:t>What is the main competitor for the product?</a:t>
            </a:r>
          </a:p>
          <a:p>
            <a:pPr lvl="1" fontAlgn="base">
              <a:buFont typeface="Arial" panose="020B0604020202020204" pitchFamily="34" charset="0"/>
              <a:buChar char="•"/>
            </a:pPr>
            <a:r>
              <a:rPr lang="en-US" dirty="0">
                <a:latin typeface="Source Sans Pro" panose="020B0503030403020204" pitchFamily="34" charset="0"/>
              </a:rPr>
              <a:t>Unsaturated Market, known competitors offer few options for User experience</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What are the secondary competitors?</a:t>
            </a:r>
          </a:p>
          <a:p>
            <a:pPr lvl="1" fontAlgn="base">
              <a:buFont typeface="Arial" panose="020B0604020202020204" pitchFamily="34" charset="0"/>
              <a:buChar char="•"/>
            </a:pPr>
            <a:r>
              <a:rPr lang="en-US" dirty="0">
                <a:latin typeface="Source Sans Pro" panose="020B0503030403020204" pitchFamily="34" charset="0"/>
              </a:rPr>
              <a:t>Entertainment Photographers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What is the main competitor’s differentiator?</a:t>
            </a:r>
          </a:p>
          <a:p>
            <a:pPr lvl="1" fontAlgn="base">
              <a:buFont typeface="Arial" panose="020B0604020202020204" pitchFamily="34" charset="0"/>
              <a:buChar char="•"/>
            </a:pPr>
            <a:r>
              <a:rPr lang="en-US" b="0" i="0" dirty="0">
                <a:effectLst/>
                <a:latin typeface="Source Sans Pro" panose="020B0503030403020204" pitchFamily="34" charset="0"/>
              </a:rPr>
              <a:t>Socially triggered</a:t>
            </a:r>
          </a:p>
          <a:p>
            <a:pPr algn="l" fontAlgn="base">
              <a:buFont typeface="Arial" panose="020B0604020202020204" pitchFamily="34" charset="0"/>
              <a:buChar char="•"/>
            </a:pPr>
            <a:r>
              <a:rPr lang="en-US" b="0" i="0" dirty="0">
                <a:effectLst/>
                <a:latin typeface="Source Sans Pro" panose="020B0503030403020204" pitchFamily="34" charset="0"/>
              </a:rPr>
              <a:t>What is the differentiator of the proposed product vs. all competitors?</a:t>
            </a:r>
          </a:p>
          <a:p>
            <a:pPr lvl="1" fontAlgn="base">
              <a:buFont typeface="Arial" panose="020B0604020202020204" pitchFamily="34" charset="0"/>
              <a:buChar char="•"/>
            </a:pPr>
            <a:r>
              <a:rPr lang="en-US" dirty="0">
                <a:latin typeface="Source Sans Pro" panose="020B0503030403020204" pitchFamily="34" charset="0"/>
              </a:rPr>
              <a:t>User chooses experience to be noticed just like social media posts.</a:t>
            </a:r>
            <a:endParaRPr lang="en-US" b="0" i="0" dirty="0">
              <a:effectLst/>
              <a:latin typeface="Source Sans Pro" panose="020B0503030403020204" pitchFamily="34" charset="0"/>
            </a:endParaRPr>
          </a:p>
          <a:p>
            <a:endParaRPr lang="en-US" dirty="0"/>
          </a:p>
        </p:txBody>
      </p:sp>
      <p:sp>
        <p:nvSpPr>
          <p:cNvPr id="7" name="Text Placeholder 6">
            <a:extLst>
              <a:ext uri="{FF2B5EF4-FFF2-40B4-BE49-F238E27FC236}">
                <a16:creationId xmlns:a16="http://schemas.microsoft.com/office/drawing/2014/main" id="{B6FCE941-626A-FACA-E6A0-C21789E30D99}"/>
              </a:ext>
            </a:extLst>
          </p:cNvPr>
          <p:cNvSpPr>
            <a:spLocks noGrp="1"/>
          </p:cNvSpPr>
          <p:nvPr>
            <p:ph type="body" sz="quarter" idx="13"/>
          </p:nvPr>
        </p:nvSpPr>
        <p:spPr/>
        <p:txBody>
          <a:bodyPr/>
          <a:lstStyle/>
          <a:p>
            <a:r>
              <a:rPr lang="en-US" dirty="0"/>
              <a:t>Sales &amp; Marketing</a:t>
            </a:r>
          </a:p>
        </p:txBody>
      </p:sp>
      <p:sp>
        <p:nvSpPr>
          <p:cNvPr id="8" name="Text Placeholder 7">
            <a:extLst>
              <a:ext uri="{FF2B5EF4-FFF2-40B4-BE49-F238E27FC236}">
                <a16:creationId xmlns:a16="http://schemas.microsoft.com/office/drawing/2014/main" id="{57BEC19B-A26A-94B5-D273-34505C390870}"/>
              </a:ext>
            </a:extLst>
          </p:cNvPr>
          <p:cNvSpPr>
            <a:spLocks noGrp="1"/>
          </p:cNvSpPr>
          <p:nvPr>
            <p:ph type="body" sz="half" idx="17"/>
          </p:nvPr>
        </p:nvSpPr>
        <p:spPr/>
        <p:txBody>
          <a:bodyPr/>
          <a:lstStyle/>
          <a:p>
            <a:pPr algn="l" fontAlgn="base">
              <a:buFont typeface="Arial" panose="020B0604020202020204" pitchFamily="34" charset="0"/>
              <a:buChar char="•"/>
            </a:pPr>
            <a:r>
              <a:rPr lang="en-US" b="0" i="0" dirty="0">
                <a:effectLst/>
                <a:latin typeface="Source Sans Pro" panose="020B0503030403020204" pitchFamily="34" charset="0"/>
              </a:rPr>
              <a:t>How will the product be sold?</a:t>
            </a:r>
          </a:p>
          <a:p>
            <a:pPr lvl="1" fontAlgn="base">
              <a:buFont typeface="Arial" panose="020B0604020202020204" pitchFamily="34" charset="0"/>
              <a:buChar char="•"/>
            </a:pPr>
            <a:r>
              <a:rPr lang="en-US" dirty="0">
                <a:latin typeface="Source Sans Pro" panose="020B0503030403020204" pitchFamily="34" charset="0"/>
              </a:rPr>
              <a:t>From Mobile Devices after agreement and date of event is agreed upon through Stripe Payment Processes</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How will it be advertised</a:t>
            </a:r>
            <a:r>
              <a:rPr lang="en-US" b="0" i="0" dirty="0">
                <a:solidFill>
                  <a:srgbClr val="646464"/>
                </a:solidFill>
                <a:effectLst/>
                <a:latin typeface="Source Sans Pro" panose="020B0503030403020204" pitchFamily="34" charset="0"/>
              </a:rPr>
              <a:t>?</a:t>
            </a:r>
          </a:p>
          <a:p>
            <a:pPr lvl="1" fontAlgn="base">
              <a:buFont typeface="Arial" panose="020B0604020202020204" pitchFamily="34" charset="0"/>
              <a:buChar char="•"/>
            </a:pPr>
            <a:r>
              <a:rPr lang="en-US" dirty="0">
                <a:latin typeface="Source Sans Pro" panose="020B0503030403020204" pitchFamily="34" charset="0"/>
              </a:rPr>
              <a:t>Instagram, Twitter, Influencers, and TV Commercials</a:t>
            </a:r>
            <a:endParaRPr lang="en-US" b="0" i="0" dirty="0">
              <a:effectLst/>
              <a:latin typeface="Source Sans Pro" panose="020B0503030403020204" pitchFamily="34" charset="0"/>
            </a:endParaRPr>
          </a:p>
          <a:p>
            <a:endParaRPr lang="en-US" dirty="0"/>
          </a:p>
        </p:txBody>
      </p:sp>
    </p:spTree>
    <p:extLst>
      <p:ext uri="{BB962C8B-B14F-4D97-AF65-F5344CB8AC3E}">
        <p14:creationId xmlns:p14="http://schemas.microsoft.com/office/powerpoint/2010/main" val="1866698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F7F1E-0F14-80FD-3D67-A186958DFF29}"/>
              </a:ext>
            </a:extLst>
          </p:cNvPr>
          <p:cNvSpPr>
            <a:spLocks noGrp="1"/>
          </p:cNvSpPr>
          <p:nvPr>
            <p:ph type="title"/>
          </p:nvPr>
        </p:nvSpPr>
        <p:spPr/>
        <p:txBody>
          <a:bodyPr/>
          <a:lstStyle/>
          <a:p>
            <a:r>
              <a:rPr lang="en-US" dirty="0">
                <a:highlight>
                  <a:srgbClr val="800080"/>
                </a:highlight>
              </a:rPr>
              <a:t>Business Requirements Cont.</a:t>
            </a:r>
          </a:p>
        </p:txBody>
      </p:sp>
      <p:sp>
        <p:nvSpPr>
          <p:cNvPr id="3" name="Text Placeholder 2">
            <a:extLst>
              <a:ext uri="{FF2B5EF4-FFF2-40B4-BE49-F238E27FC236}">
                <a16:creationId xmlns:a16="http://schemas.microsoft.com/office/drawing/2014/main" id="{B6596F45-21B4-86A1-2114-58DCC61095EB}"/>
              </a:ext>
            </a:extLst>
          </p:cNvPr>
          <p:cNvSpPr>
            <a:spLocks noGrp="1"/>
          </p:cNvSpPr>
          <p:nvPr>
            <p:ph type="body" idx="1"/>
          </p:nvPr>
        </p:nvSpPr>
        <p:spPr/>
        <p:txBody>
          <a:bodyPr/>
          <a:lstStyle/>
          <a:p>
            <a:r>
              <a:rPr lang="en-US" dirty="0"/>
              <a:t>Customer Service</a:t>
            </a:r>
          </a:p>
        </p:txBody>
      </p:sp>
      <p:sp>
        <p:nvSpPr>
          <p:cNvPr id="4" name="Text Placeholder 3">
            <a:extLst>
              <a:ext uri="{FF2B5EF4-FFF2-40B4-BE49-F238E27FC236}">
                <a16:creationId xmlns:a16="http://schemas.microsoft.com/office/drawing/2014/main" id="{1CEE6E10-1118-0079-C50B-32F39868DCCA}"/>
              </a:ext>
            </a:extLst>
          </p:cNvPr>
          <p:cNvSpPr>
            <a:spLocks noGrp="1"/>
          </p:cNvSpPr>
          <p:nvPr>
            <p:ph type="body" sz="half" idx="15"/>
          </p:nvPr>
        </p:nvSpPr>
        <p:spPr/>
        <p:txBody>
          <a:bodyPr>
            <a:normAutofit fontScale="92500"/>
          </a:bodyPr>
          <a:lstStyle/>
          <a:p>
            <a:pPr algn="l" fontAlgn="base">
              <a:buFont typeface="Arial" panose="020B0604020202020204" pitchFamily="34" charset="0"/>
              <a:buChar char="•"/>
            </a:pPr>
            <a:r>
              <a:rPr lang="en-US" b="0" i="0" dirty="0">
                <a:effectLst/>
                <a:latin typeface="Source Sans Pro" panose="020B0503030403020204" pitchFamily="34" charset="0"/>
              </a:rPr>
              <a:t>What problems could the user encounter with the product?</a:t>
            </a:r>
          </a:p>
          <a:p>
            <a:pPr lvl="1" fontAlgn="base">
              <a:buFont typeface="Arial" panose="020B0604020202020204" pitchFamily="34" charset="0"/>
              <a:buChar char="•"/>
            </a:pPr>
            <a:r>
              <a:rPr lang="en-US" dirty="0">
                <a:latin typeface="Source Sans Pro" panose="020B0503030403020204" pitchFamily="34" charset="0"/>
              </a:rPr>
              <a:t>Securing a time for Paparazzi shoots</a:t>
            </a:r>
          </a:p>
          <a:p>
            <a:pPr lvl="1" fontAlgn="base">
              <a:buFont typeface="Arial" panose="020B0604020202020204" pitchFamily="34" charset="0"/>
              <a:buChar char="•"/>
            </a:pPr>
            <a:r>
              <a:rPr lang="en-US" dirty="0">
                <a:latin typeface="Source Sans Pro" panose="020B0503030403020204" pitchFamily="34" charset="0"/>
              </a:rPr>
              <a:t>Having enough saved to pay</a:t>
            </a:r>
          </a:p>
          <a:p>
            <a:pPr lvl="1" fontAlgn="base">
              <a:buFont typeface="Arial" panose="020B0604020202020204" pitchFamily="34" charset="0"/>
              <a:buChar char="•"/>
            </a:pPr>
            <a:r>
              <a:rPr lang="en-US" b="0" i="0" dirty="0">
                <a:effectLst/>
                <a:latin typeface="Source Sans Pro" panose="020B0503030403020204" pitchFamily="34" charset="0"/>
              </a:rPr>
              <a:t>Being at the location of event at the right time for service to be provided</a:t>
            </a:r>
          </a:p>
          <a:p>
            <a:pPr algn="l" fontAlgn="base">
              <a:buFont typeface="Arial" panose="020B0604020202020204" pitchFamily="34" charset="0"/>
              <a:buChar char="•"/>
            </a:pPr>
            <a:r>
              <a:rPr lang="en-US" b="0" i="0" dirty="0">
                <a:effectLst/>
                <a:latin typeface="Source Sans Pro" panose="020B0503030403020204" pitchFamily="34" charset="0"/>
              </a:rPr>
              <a:t>How can the user solve these problems?</a:t>
            </a:r>
          </a:p>
          <a:p>
            <a:pPr lvl="1" fontAlgn="base">
              <a:buFont typeface="Arial" panose="020B0604020202020204" pitchFamily="34" charset="0"/>
              <a:buChar char="•"/>
            </a:pPr>
            <a:r>
              <a:rPr lang="en-US" b="0" i="0" dirty="0">
                <a:effectLst/>
                <a:latin typeface="Source Sans Pro" panose="020B0503030403020204" pitchFamily="34" charset="0"/>
              </a:rPr>
              <a:t> Training on how to maximize product use.</a:t>
            </a:r>
          </a:p>
          <a:p>
            <a:pPr algn="l" fontAlgn="base">
              <a:buFont typeface="Arial" panose="020B0604020202020204" pitchFamily="34" charset="0"/>
              <a:buChar char="•"/>
            </a:pPr>
            <a:r>
              <a:rPr lang="en-US" b="0" i="0" dirty="0">
                <a:effectLst/>
                <a:latin typeface="Source Sans Pro" panose="020B0503030403020204" pitchFamily="34" charset="0"/>
              </a:rPr>
              <a:t>What channels are available for the user to seek customer service?</a:t>
            </a:r>
          </a:p>
          <a:p>
            <a:pPr lvl="1" fontAlgn="base">
              <a:buFont typeface="Arial" panose="020B0604020202020204" pitchFamily="34" charset="0"/>
              <a:buChar char="•"/>
            </a:pPr>
            <a:r>
              <a:rPr lang="en-US" b="0" i="0" dirty="0">
                <a:effectLst/>
                <a:latin typeface="Source Sans Pro" panose="020B0503030403020204" pitchFamily="34" charset="0"/>
              </a:rPr>
              <a:t>Customer service hotline</a:t>
            </a:r>
          </a:p>
          <a:p>
            <a:endParaRPr lang="en-US" dirty="0"/>
          </a:p>
        </p:txBody>
      </p:sp>
      <p:sp>
        <p:nvSpPr>
          <p:cNvPr id="5" name="Text Placeholder 4">
            <a:extLst>
              <a:ext uri="{FF2B5EF4-FFF2-40B4-BE49-F238E27FC236}">
                <a16:creationId xmlns:a16="http://schemas.microsoft.com/office/drawing/2014/main" id="{DD37C4CB-23E1-5A6C-CC93-0CDF948720EA}"/>
              </a:ext>
            </a:extLst>
          </p:cNvPr>
          <p:cNvSpPr>
            <a:spLocks noGrp="1"/>
          </p:cNvSpPr>
          <p:nvPr>
            <p:ph type="body" sz="quarter" idx="3"/>
          </p:nvPr>
        </p:nvSpPr>
        <p:spPr/>
        <p:txBody>
          <a:bodyPr/>
          <a:lstStyle/>
          <a:p>
            <a:r>
              <a:rPr lang="en-US" dirty="0"/>
              <a:t>Stakeholders</a:t>
            </a:r>
          </a:p>
        </p:txBody>
      </p:sp>
      <p:sp>
        <p:nvSpPr>
          <p:cNvPr id="6" name="Text Placeholder 5">
            <a:extLst>
              <a:ext uri="{FF2B5EF4-FFF2-40B4-BE49-F238E27FC236}">
                <a16:creationId xmlns:a16="http://schemas.microsoft.com/office/drawing/2014/main" id="{21F0D34E-2B81-D50D-8166-E8F301BD26D0}"/>
              </a:ext>
            </a:extLst>
          </p:cNvPr>
          <p:cNvSpPr>
            <a:spLocks noGrp="1"/>
          </p:cNvSpPr>
          <p:nvPr>
            <p:ph type="body" sz="half" idx="16"/>
          </p:nvPr>
        </p:nvSpPr>
        <p:spPr/>
        <p:txBody>
          <a:bodyPr/>
          <a:lstStyle/>
          <a:p>
            <a:pPr algn="l" fontAlgn="base">
              <a:buFont typeface="Arial" panose="020B0604020202020204" pitchFamily="34" charset="0"/>
              <a:buChar char="•"/>
            </a:pPr>
            <a:r>
              <a:rPr lang="en-US" b="0" i="0" dirty="0">
                <a:effectLst/>
                <a:latin typeface="Source Sans Pro" panose="020B0503030403020204" pitchFamily="34" charset="0"/>
              </a:rPr>
              <a:t>What other stakeholders will be interacting with this product?</a:t>
            </a:r>
          </a:p>
          <a:p>
            <a:pPr lvl="1" fontAlgn="base">
              <a:buFont typeface="Arial" panose="020B0604020202020204" pitchFamily="34" charset="0"/>
              <a:buChar char="•"/>
            </a:pPr>
            <a:r>
              <a:rPr lang="en-US" dirty="0">
                <a:latin typeface="Source Sans Pro" panose="020B0503030403020204" pitchFamily="34" charset="0"/>
              </a:rPr>
              <a:t>Company and organizations that are launching products or company.</a:t>
            </a:r>
            <a:endParaRPr lang="en-US" b="0" i="0" dirty="0">
              <a:effectLst/>
              <a:latin typeface="Source Sans Pro" panose="020B0503030403020204" pitchFamily="34" charset="0"/>
            </a:endParaRPr>
          </a:p>
          <a:p>
            <a:pPr algn="l" fontAlgn="base">
              <a:buFont typeface="Arial" panose="020B0604020202020204" pitchFamily="34" charset="0"/>
              <a:buChar char="•"/>
            </a:pPr>
            <a:r>
              <a:rPr lang="en-US" b="0" i="0" dirty="0">
                <a:effectLst/>
                <a:latin typeface="Source Sans Pro" panose="020B0503030403020204" pitchFamily="34" charset="0"/>
              </a:rPr>
              <a:t>How will these stakeholders interact with the product?</a:t>
            </a:r>
          </a:p>
          <a:p>
            <a:pPr lvl="1" fontAlgn="base">
              <a:buFont typeface="Arial" panose="020B0604020202020204" pitchFamily="34" charset="0"/>
              <a:buChar char="•"/>
            </a:pPr>
            <a:r>
              <a:rPr lang="en-US" dirty="0">
                <a:latin typeface="Source Sans Pro" panose="020B0503030403020204" pitchFamily="34" charset="0"/>
              </a:rPr>
              <a:t>Purchase corporate launch package, and organize time around </a:t>
            </a:r>
            <a:r>
              <a:rPr lang="en-US" dirty="0" err="1">
                <a:latin typeface="Source Sans Pro" panose="020B0503030403020204" pitchFamily="34" charset="0"/>
              </a:rPr>
              <a:t>Madglare</a:t>
            </a:r>
            <a:r>
              <a:rPr lang="en-US" dirty="0">
                <a:latin typeface="Source Sans Pro" panose="020B0503030403020204" pitchFamily="34" charset="0"/>
              </a:rPr>
              <a:t> </a:t>
            </a:r>
            <a:r>
              <a:rPr lang="en-US" dirty="0" err="1">
                <a:latin typeface="Source Sans Pro" panose="020B0503030403020204" pitchFamily="34" charset="0"/>
              </a:rPr>
              <a:t>Paprazzi</a:t>
            </a:r>
            <a:br>
              <a:rPr lang="en-US" dirty="0"/>
            </a:br>
            <a:endParaRPr lang="en-US" dirty="0"/>
          </a:p>
        </p:txBody>
      </p:sp>
      <p:sp>
        <p:nvSpPr>
          <p:cNvPr id="7" name="Text Placeholder 6">
            <a:extLst>
              <a:ext uri="{FF2B5EF4-FFF2-40B4-BE49-F238E27FC236}">
                <a16:creationId xmlns:a16="http://schemas.microsoft.com/office/drawing/2014/main" id="{B8FE3FF0-4DC8-E3B6-DFC7-64972F722C5E}"/>
              </a:ext>
            </a:extLst>
          </p:cNvPr>
          <p:cNvSpPr>
            <a:spLocks noGrp="1"/>
          </p:cNvSpPr>
          <p:nvPr>
            <p:ph type="body" sz="quarter" idx="13"/>
          </p:nvPr>
        </p:nvSpPr>
        <p:spPr/>
        <p:txBody>
          <a:bodyPr/>
          <a:lstStyle/>
          <a:p>
            <a:r>
              <a:rPr lang="en-US" dirty="0"/>
              <a:t>Connecting Users</a:t>
            </a:r>
          </a:p>
        </p:txBody>
      </p:sp>
      <p:sp>
        <p:nvSpPr>
          <p:cNvPr id="8" name="Text Placeholder 7">
            <a:extLst>
              <a:ext uri="{FF2B5EF4-FFF2-40B4-BE49-F238E27FC236}">
                <a16:creationId xmlns:a16="http://schemas.microsoft.com/office/drawing/2014/main" id="{0217776F-9846-F945-9BA6-D7769B49EA26}"/>
              </a:ext>
            </a:extLst>
          </p:cNvPr>
          <p:cNvSpPr>
            <a:spLocks noGrp="1"/>
          </p:cNvSpPr>
          <p:nvPr>
            <p:ph type="body" sz="half" idx="17"/>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pic>
        <p:nvPicPr>
          <p:cNvPr id="10" name="Picture 9" descr="A picture containing dress&#10;&#10;Description automatically generated">
            <a:extLst>
              <a:ext uri="{FF2B5EF4-FFF2-40B4-BE49-F238E27FC236}">
                <a16:creationId xmlns:a16="http://schemas.microsoft.com/office/drawing/2014/main" id="{4DFEEAC6-2791-397F-CAFA-A5FFDD6A3CCF}"/>
              </a:ext>
            </a:extLst>
          </p:cNvPr>
          <p:cNvPicPr>
            <a:picLocks noChangeAspect="1"/>
          </p:cNvPicPr>
          <p:nvPr/>
        </p:nvPicPr>
        <p:blipFill>
          <a:blip r:embed="rId2"/>
          <a:stretch>
            <a:fillRect/>
          </a:stretch>
        </p:blipFill>
        <p:spPr>
          <a:xfrm>
            <a:off x="7104040" y="2685414"/>
            <a:ext cx="2926134" cy="1950756"/>
          </a:xfrm>
          <a:prstGeom prst="rect">
            <a:avLst/>
          </a:prstGeom>
        </p:spPr>
      </p:pic>
      <p:pic>
        <p:nvPicPr>
          <p:cNvPr id="14" name="Picture 13" descr="A group of people taking pictures&#10;&#10;Description automatically generated with low confidence">
            <a:extLst>
              <a:ext uri="{FF2B5EF4-FFF2-40B4-BE49-F238E27FC236}">
                <a16:creationId xmlns:a16="http://schemas.microsoft.com/office/drawing/2014/main" id="{64D5C0BB-5F36-D48F-C705-96CB874E82D3}"/>
              </a:ext>
            </a:extLst>
          </p:cNvPr>
          <p:cNvPicPr>
            <a:picLocks noChangeAspect="1"/>
          </p:cNvPicPr>
          <p:nvPr/>
        </p:nvPicPr>
        <p:blipFill>
          <a:blip r:embed="rId3"/>
          <a:stretch>
            <a:fillRect/>
          </a:stretch>
        </p:blipFill>
        <p:spPr>
          <a:xfrm>
            <a:off x="7098061" y="4649943"/>
            <a:ext cx="2932113" cy="1954742"/>
          </a:xfrm>
          <a:prstGeom prst="rect">
            <a:avLst/>
          </a:prstGeom>
        </p:spPr>
      </p:pic>
    </p:spTree>
    <p:extLst>
      <p:ext uri="{BB962C8B-B14F-4D97-AF65-F5344CB8AC3E}">
        <p14:creationId xmlns:p14="http://schemas.microsoft.com/office/powerpoint/2010/main" val="110378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D613-97B2-8ADD-826A-951BA1F1C7C0}"/>
              </a:ext>
            </a:extLst>
          </p:cNvPr>
          <p:cNvSpPr>
            <a:spLocks noGrp="1"/>
          </p:cNvSpPr>
          <p:nvPr>
            <p:ph type="title"/>
          </p:nvPr>
        </p:nvSpPr>
        <p:spPr/>
        <p:txBody>
          <a:bodyPr/>
          <a:lstStyle/>
          <a:p>
            <a:r>
              <a:rPr lang="en-US" dirty="0">
                <a:solidFill>
                  <a:schemeClr val="bg1"/>
                </a:solidFill>
                <a:highlight>
                  <a:srgbClr val="FFFF00"/>
                </a:highlight>
              </a:rPr>
              <a:t>Technical Requirement</a:t>
            </a:r>
          </a:p>
        </p:txBody>
      </p:sp>
      <p:sp>
        <p:nvSpPr>
          <p:cNvPr id="3" name="Text Placeholder 2">
            <a:extLst>
              <a:ext uri="{FF2B5EF4-FFF2-40B4-BE49-F238E27FC236}">
                <a16:creationId xmlns:a16="http://schemas.microsoft.com/office/drawing/2014/main" id="{D20ED124-FBF1-0D8D-5E55-D9E52C03F7AA}"/>
              </a:ext>
            </a:extLst>
          </p:cNvPr>
          <p:cNvSpPr>
            <a:spLocks noGrp="1"/>
          </p:cNvSpPr>
          <p:nvPr>
            <p:ph type="body" idx="1"/>
          </p:nvPr>
        </p:nvSpPr>
        <p:spPr/>
        <p:txBody>
          <a:bodyPr/>
          <a:lstStyle/>
          <a:p>
            <a:r>
              <a:rPr lang="en-US" dirty="0"/>
              <a:t>Platforms &amp; Devices</a:t>
            </a:r>
          </a:p>
        </p:txBody>
      </p:sp>
      <p:sp>
        <p:nvSpPr>
          <p:cNvPr id="4" name="Content Placeholder 3">
            <a:extLst>
              <a:ext uri="{FF2B5EF4-FFF2-40B4-BE49-F238E27FC236}">
                <a16:creationId xmlns:a16="http://schemas.microsoft.com/office/drawing/2014/main" id="{085036E7-9463-19BB-1F0B-8B7681014B17}"/>
              </a:ext>
            </a:extLst>
          </p:cNvPr>
          <p:cNvSpPr>
            <a:spLocks noGrp="1"/>
          </p:cNvSpPr>
          <p:nvPr>
            <p:ph sz="half" idx="2"/>
          </p:nvPr>
        </p:nvSpPr>
        <p:spPr/>
        <p:txBody>
          <a:bodyPr/>
          <a:lstStyle/>
          <a:p>
            <a:pPr algn="l" fontAlgn="base">
              <a:buFont typeface="Arial" panose="020B0604020202020204" pitchFamily="34" charset="0"/>
              <a:buChar char="•"/>
            </a:pPr>
            <a:r>
              <a:rPr lang="en-US" b="0" i="0" dirty="0">
                <a:effectLst/>
                <a:latin typeface="Source Sans Pro" panose="020B0503030403020204" pitchFamily="34" charset="0"/>
              </a:rPr>
              <a:t>In which operating system will the product be developed?</a:t>
            </a:r>
            <a:br>
              <a:rPr lang="en-US" b="0" i="0" dirty="0">
                <a:effectLst/>
                <a:latin typeface="Source Sans Pro" panose="020B0503030403020204" pitchFamily="34" charset="0"/>
              </a:rPr>
            </a:br>
            <a:r>
              <a:rPr lang="en-US" b="0" i="0" dirty="0">
                <a:effectLst/>
                <a:latin typeface="Source Sans Pro" panose="020B0503030403020204" pitchFamily="34" charset="0"/>
              </a:rPr>
              <a:t>	iOS, Android, Windows</a:t>
            </a:r>
          </a:p>
          <a:p>
            <a:pPr algn="l" fontAlgn="base">
              <a:buFont typeface="Arial" panose="020B0604020202020204" pitchFamily="34" charset="0"/>
              <a:buChar char="•"/>
            </a:pPr>
            <a:r>
              <a:rPr lang="en-US" b="0" i="0" dirty="0">
                <a:effectLst/>
                <a:latin typeface="Source Sans Pro" panose="020B0503030403020204" pitchFamily="34" charset="0"/>
              </a:rPr>
              <a:t>Which devices will the product need?</a:t>
            </a:r>
            <a:br>
              <a:rPr lang="en-US" b="0" i="0" dirty="0">
                <a:effectLst/>
                <a:latin typeface="Source Sans Pro" panose="020B0503030403020204" pitchFamily="34" charset="0"/>
              </a:rPr>
            </a:br>
            <a:r>
              <a:rPr lang="en-US" b="0" i="0" dirty="0">
                <a:effectLst/>
                <a:latin typeface="Source Sans Pro" panose="020B0503030403020204" pitchFamily="34" charset="0"/>
              </a:rPr>
              <a:t>	mobile, tablet, wearables, desktop.</a:t>
            </a:r>
          </a:p>
          <a:p>
            <a:pPr algn="l" fontAlgn="base">
              <a:buFont typeface="Arial" panose="020B0604020202020204" pitchFamily="34" charset="0"/>
              <a:buChar char="•"/>
            </a:pPr>
            <a:r>
              <a:rPr lang="en-US" b="0" i="0" dirty="0">
                <a:effectLst/>
                <a:latin typeface="Source Sans Pro" panose="020B0503030403020204" pitchFamily="34" charset="0"/>
              </a:rPr>
              <a:t>Are there any limitations for the product with regard to technology?</a:t>
            </a:r>
          </a:p>
          <a:p>
            <a:pPr lvl="1" fontAlgn="base">
              <a:buFont typeface="Arial" panose="020B0604020202020204" pitchFamily="34" charset="0"/>
              <a:buChar char="•"/>
            </a:pPr>
            <a:r>
              <a:rPr lang="en-US" dirty="0">
                <a:latin typeface="Source Sans Pro" panose="020B0503030403020204" pitchFamily="34" charset="0"/>
              </a:rPr>
              <a:t>Access to Photographers OnDemand nationwide</a:t>
            </a:r>
            <a:endParaRPr lang="en-US" b="0" i="0" dirty="0">
              <a:effectLst/>
              <a:latin typeface="Source Sans Pro" panose="020B0503030403020204" pitchFamily="34" charset="0"/>
            </a:endParaRPr>
          </a:p>
          <a:p>
            <a:endParaRPr lang="en-US" dirty="0"/>
          </a:p>
        </p:txBody>
      </p:sp>
      <p:sp>
        <p:nvSpPr>
          <p:cNvPr id="5" name="Text Placeholder 4">
            <a:extLst>
              <a:ext uri="{FF2B5EF4-FFF2-40B4-BE49-F238E27FC236}">
                <a16:creationId xmlns:a16="http://schemas.microsoft.com/office/drawing/2014/main" id="{569A9961-AC0E-D92A-F06C-7665FBB10A62}"/>
              </a:ext>
            </a:extLst>
          </p:cNvPr>
          <p:cNvSpPr>
            <a:spLocks noGrp="1"/>
          </p:cNvSpPr>
          <p:nvPr>
            <p:ph type="body" sz="quarter" idx="3"/>
          </p:nvPr>
        </p:nvSpPr>
        <p:spPr/>
        <p:txBody>
          <a:bodyPr/>
          <a:lstStyle/>
          <a:p>
            <a:r>
              <a:rPr lang="en-US" dirty="0"/>
              <a:t>User Accessibility</a:t>
            </a:r>
          </a:p>
        </p:txBody>
      </p:sp>
      <p:pic>
        <p:nvPicPr>
          <p:cNvPr id="8" name="Content Placeholder 7" descr="A picture containing indoor&#10;&#10;Description automatically generated">
            <a:extLst>
              <a:ext uri="{FF2B5EF4-FFF2-40B4-BE49-F238E27FC236}">
                <a16:creationId xmlns:a16="http://schemas.microsoft.com/office/drawing/2014/main" id="{1ED88FEE-D88D-B43E-0CF7-6A9F4594FF26}"/>
              </a:ext>
            </a:extLst>
          </p:cNvPr>
          <p:cNvPicPr>
            <a:picLocks noGrp="1" noChangeAspect="1"/>
          </p:cNvPicPr>
          <p:nvPr>
            <p:ph sz="quarter" idx="4"/>
          </p:nvPr>
        </p:nvPicPr>
        <p:blipFill>
          <a:blip r:embed="rId2"/>
          <a:stretch>
            <a:fillRect/>
          </a:stretch>
        </p:blipFill>
        <p:spPr>
          <a:xfrm>
            <a:off x="5654675" y="2920206"/>
            <a:ext cx="4395788" cy="2930525"/>
          </a:xfrm>
        </p:spPr>
      </p:pic>
    </p:spTree>
    <p:extLst>
      <p:ext uri="{BB962C8B-B14F-4D97-AF65-F5344CB8AC3E}">
        <p14:creationId xmlns:p14="http://schemas.microsoft.com/office/powerpoint/2010/main" val="215895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35E17-0FE9-83E3-3FB9-42A9EF48FB7B}"/>
              </a:ext>
            </a:extLst>
          </p:cNvPr>
          <p:cNvSpPr>
            <a:spLocks noGrp="1"/>
          </p:cNvSpPr>
          <p:nvPr>
            <p:ph type="title"/>
          </p:nvPr>
        </p:nvSpPr>
        <p:spPr/>
        <p:txBody>
          <a:bodyPr>
            <a:normAutofit fontScale="90000"/>
          </a:bodyPr>
          <a:lstStyle/>
          <a:p>
            <a:r>
              <a:rPr lang="en-US" dirty="0"/>
              <a:t>DELIVERABLES TRACKED IN SLACK, JIRA, TRELLO, AZURE DEVOPS</a:t>
            </a:r>
          </a:p>
        </p:txBody>
      </p:sp>
      <p:pic>
        <p:nvPicPr>
          <p:cNvPr id="6" name="Picture Placeholder 5" descr="Graphical user interface, application&#10;&#10;Description automatically generated">
            <a:extLst>
              <a:ext uri="{FF2B5EF4-FFF2-40B4-BE49-F238E27FC236}">
                <a16:creationId xmlns:a16="http://schemas.microsoft.com/office/drawing/2014/main" id="{062AEA0A-6C7D-30F0-49AF-144A6F58645B}"/>
              </a:ext>
            </a:extLst>
          </p:cNvPr>
          <p:cNvPicPr>
            <a:picLocks noGrp="1" noChangeAspect="1"/>
          </p:cNvPicPr>
          <p:nvPr>
            <p:ph type="pic" idx="1"/>
          </p:nvPr>
        </p:nvPicPr>
        <p:blipFill>
          <a:blip r:embed="rId2"/>
          <a:srcRect t="14392" b="14392"/>
          <a:stretch>
            <a:fillRect/>
          </a:stretch>
        </p:blipFill>
        <p:spPr/>
      </p:pic>
      <p:sp>
        <p:nvSpPr>
          <p:cNvPr id="4" name="Text Placeholder 3">
            <a:extLst>
              <a:ext uri="{FF2B5EF4-FFF2-40B4-BE49-F238E27FC236}">
                <a16:creationId xmlns:a16="http://schemas.microsoft.com/office/drawing/2014/main" id="{A7267420-C901-1942-B3F3-E82FD33A4237}"/>
              </a:ext>
            </a:extLst>
          </p:cNvPr>
          <p:cNvSpPr>
            <a:spLocks noGrp="1"/>
          </p:cNvSpPr>
          <p:nvPr>
            <p:ph type="body" sz="half" idx="2"/>
          </p:nvPr>
        </p:nvSpPr>
        <p:spPr/>
        <p:txBody>
          <a:bodyPr/>
          <a:lstStyle/>
          <a:p>
            <a:r>
              <a:rPr lang="en-US" dirty="0"/>
              <a:t>Tracked in 2 weeks to 3 weeks Sprint or in Kanban board where only progress is tracked (not time bound)</a:t>
            </a:r>
          </a:p>
        </p:txBody>
      </p:sp>
    </p:spTree>
    <p:extLst>
      <p:ext uri="{BB962C8B-B14F-4D97-AF65-F5344CB8AC3E}">
        <p14:creationId xmlns:p14="http://schemas.microsoft.com/office/powerpoint/2010/main" val="221491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7C8A-BEF3-4E3C-D2AC-249852ECE0F6}"/>
              </a:ext>
            </a:extLst>
          </p:cNvPr>
          <p:cNvSpPr>
            <a:spLocks noGrp="1"/>
          </p:cNvSpPr>
          <p:nvPr>
            <p:ph type="title"/>
          </p:nvPr>
        </p:nvSpPr>
        <p:spPr/>
        <p:txBody>
          <a:bodyPr/>
          <a:lstStyle/>
          <a:p>
            <a:r>
              <a:rPr lang="en-US" dirty="0">
                <a:solidFill>
                  <a:srgbClr val="FFC000"/>
                </a:solidFill>
              </a:rPr>
              <a:t>User Story - ANALYSIS</a:t>
            </a:r>
          </a:p>
        </p:txBody>
      </p:sp>
      <p:sp>
        <p:nvSpPr>
          <p:cNvPr id="3" name="Text Placeholder 2">
            <a:extLst>
              <a:ext uri="{FF2B5EF4-FFF2-40B4-BE49-F238E27FC236}">
                <a16:creationId xmlns:a16="http://schemas.microsoft.com/office/drawing/2014/main" id="{55AD70CB-1881-1936-8B7F-571BFE32C685}"/>
              </a:ext>
            </a:extLst>
          </p:cNvPr>
          <p:cNvSpPr>
            <a:spLocks noGrp="1"/>
          </p:cNvSpPr>
          <p:nvPr>
            <p:ph type="body" idx="1"/>
          </p:nvPr>
        </p:nvSpPr>
        <p:spPr/>
        <p:txBody>
          <a:bodyPr/>
          <a:lstStyle/>
          <a:p>
            <a:r>
              <a:rPr lang="en-US" dirty="0"/>
              <a:t>As A</a:t>
            </a:r>
          </a:p>
        </p:txBody>
      </p:sp>
      <p:sp>
        <p:nvSpPr>
          <p:cNvPr id="4" name="Text Placeholder 3">
            <a:extLst>
              <a:ext uri="{FF2B5EF4-FFF2-40B4-BE49-F238E27FC236}">
                <a16:creationId xmlns:a16="http://schemas.microsoft.com/office/drawing/2014/main" id="{EA63209D-27DC-30AF-B797-951732EBF5A2}"/>
              </a:ext>
            </a:extLst>
          </p:cNvPr>
          <p:cNvSpPr>
            <a:spLocks noGrp="1"/>
          </p:cNvSpPr>
          <p:nvPr>
            <p:ph type="body" sz="half" idx="15"/>
          </p:nvPr>
        </p:nvSpPr>
        <p:spPr/>
        <p:txBody>
          <a:bodyPr/>
          <a:lstStyle/>
          <a:p>
            <a:pPr marL="285750" indent="-285750">
              <a:buFont typeface="Arial" panose="020B0604020202020204" pitchFamily="34" charset="0"/>
              <a:buChar char="•"/>
            </a:pPr>
            <a:r>
              <a:rPr lang="en-US" dirty="0" err="1"/>
              <a:t>Madglare</a:t>
            </a:r>
            <a:r>
              <a:rPr lang="en-US" dirty="0"/>
              <a:t> User</a:t>
            </a:r>
            <a:br>
              <a:rPr lang="en-US" dirty="0"/>
            </a:br>
            <a:br>
              <a:rPr lang="en-US" dirty="0"/>
            </a:br>
            <a:br>
              <a:rPr lang="en-US" dirty="0"/>
            </a:br>
            <a:br>
              <a:rPr lang="en-US" dirty="0"/>
            </a:br>
            <a:br>
              <a:rPr lang="en-US" dirty="0"/>
            </a:br>
            <a:endParaRPr lang="en-US" dirty="0"/>
          </a:p>
          <a:p>
            <a:pPr marL="285750" indent="-285750">
              <a:buFont typeface="Arial" panose="020B0604020202020204" pitchFamily="34" charset="0"/>
              <a:buChar char="•"/>
            </a:pPr>
            <a:r>
              <a:rPr lang="en-US" dirty="0" err="1"/>
              <a:t>Madglare</a:t>
            </a:r>
            <a:r>
              <a:rPr lang="en-US" dirty="0"/>
              <a:t> Photographer</a:t>
            </a:r>
            <a:br>
              <a:rPr lang="en-US" dirty="0"/>
            </a:br>
            <a:br>
              <a:rPr lang="en-US" dirty="0"/>
            </a:br>
            <a:br>
              <a:rPr lang="en-US" dirty="0"/>
            </a:br>
            <a:br>
              <a:rPr lang="en-US" dirty="0"/>
            </a:br>
            <a:endParaRPr lang="en-US" dirty="0"/>
          </a:p>
          <a:p>
            <a:pPr marL="285750" indent="-285750">
              <a:buFont typeface="Arial" panose="020B0604020202020204" pitchFamily="34" charset="0"/>
              <a:buChar char="•"/>
            </a:pPr>
            <a:r>
              <a:rPr lang="en-US" dirty="0" err="1"/>
              <a:t>Madglare</a:t>
            </a:r>
            <a:r>
              <a:rPr lang="en-US" dirty="0"/>
              <a:t> Agent</a:t>
            </a:r>
          </a:p>
        </p:txBody>
      </p:sp>
      <p:sp>
        <p:nvSpPr>
          <p:cNvPr id="5" name="Text Placeholder 4">
            <a:extLst>
              <a:ext uri="{FF2B5EF4-FFF2-40B4-BE49-F238E27FC236}">
                <a16:creationId xmlns:a16="http://schemas.microsoft.com/office/drawing/2014/main" id="{2B913630-E454-8EE3-6DCA-3DAF9110A563}"/>
              </a:ext>
            </a:extLst>
          </p:cNvPr>
          <p:cNvSpPr>
            <a:spLocks noGrp="1"/>
          </p:cNvSpPr>
          <p:nvPr>
            <p:ph type="body" sz="quarter" idx="3"/>
          </p:nvPr>
        </p:nvSpPr>
        <p:spPr/>
        <p:txBody>
          <a:bodyPr/>
          <a:lstStyle/>
          <a:p>
            <a:r>
              <a:rPr lang="en-US" dirty="0"/>
              <a:t>I want</a:t>
            </a:r>
          </a:p>
        </p:txBody>
      </p:sp>
      <p:sp>
        <p:nvSpPr>
          <p:cNvPr id="6" name="Text Placeholder 5">
            <a:extLst>
              <a:ext uri="{FF2B5EF4-FFF2-40B4-BE49-F238E27FC236}">
                <a16:creationId xmlns:a16="http://schemas.microsoft.com/office/drawing/2014/main" id="{1CB45E45-99A3-2121-CE83-B04855E5DB6C}"/>
              </a:ext>
            </a:extLst>
          </p:cNvPr>
          <p:cNvSpPr>
            <a:spLocks noGrp="1"/>
          </p:cNvSpPr>
          <p:nvPr>
            <p:ph type="body" sz="half" idx="16"/>
          </p:nvPr>
        </p:nvSpPr>
        <p:spPr/>
        <p:txBody>
          <a:bodyPr>
            <a:normAutofit lnSpcReduction="10000"/>
          </a:bodyPr>
          <a:lstStyle/>
          <a:p>
            <a:r>
              <a:rPr lang="en-US" dirty="0"/>
              <a:t>To be Able to Get a </a:t>
            </a:r>
            <a:r>
              <a:rPr lang="en-US" dirty="0" err="1"/>
              <a:t>Paprazzi</a:t>
            </a:r>
            <a:r>
              <a:rPr lang="en-US" dirty="0"/>
              <a:t> on Demand</a:t>
            </a:r>
            <a:br>
              <a:rPr lang="en-US" dirty="0"/>
            </a:br>
            <a:br>
              <a:rPr lang="en-US" dirty="0"/>
            </a:br>
            <a:br>
              <a:rPr lang="en-US" dirty="0"/>
            </a:br>
            <a:br>
              <a:rPr lang="en-US" dirty="0"/>
            </a:br>
            <a:endParaRPr lang="en-US" dirty="0"/>
          </a:p>
          <a:p>
            <a:r>
              <a:rPr lang="en-US" dirty="0"/>
              <a:t>To be Able to get gigs on demand to take pictures of </a:t>
            </a:r>
            <a:r>
              <a:rPr lang="en-US" dirty="0" err="1"/>
              <a:t>Madglare</a:t>
            </a:r>
            <a:r>
              <a:rPr lang="en-US" dirty="0"/>
              <a:t> Clients</a:t>
            </a:r>
            <a:br>
              <a:rPr lang="en-US" dirty="0"/>
            </a:br>
            <a:br>
              <a:rPr lang="en-US" dirty="0"/>
            </a:br>
            <a:br>
              <a:rPr lang="en-US" dirty="0"/>
            </a:br>
            <a:br>
              <a:rPr lang="en-US" dirty="0"/>
            </a:br>
            <a:br>
              <a:rPr lang="en-US" dirty="0"/>
            </a:br>
            <a:r>
              <a:rPr lang="en-US" dirty="0"/>
              <a:t>I want secure as many agreements from clients </a:t>
            </a:r>
            <a:r>
              <a:rPr lang="en-US" dirty="0" err="1"/>
              <a:t>tp</a:t>
            </a:r>
            <a:r>
              <a:rPr lang="en-US" dirty="0"/>
              <a:t> book paparazzi teams</a:t>
            </a:r>
          </a:p>
        </p:txBody>
      </p:sp>
      <p:sp>
        <p:nvSpPr>
          <p:cNvPr id="7" name="Text Placeholder 6">
            <a:extLst>
              <a:ext uri="{FF2B5EF4-FFF2-40B4-BE49-F238E27FC236}">
                <a16:creationId xmlns:a16="http://schemas.microsoft.com/office/drawing/2014/main" id="{FEDA82D0-EE23-3C69-C732-628FAF67317A}"/>
              </a:ext>
            </a:extLst>
          </p:cNvPr>
          <p:cNvSpPr>
            <a:spLocks noGrp="1"/>
          </p:cNvSpPr>
          <p:nvPr>
            <p:ph type="body" sz="quarter" idx="13"/>
          </p:nvPr>
        </p:nvSpPr>
        <p:spPr/>
        <p:txBody>
          <a:bodyPr/>
          <a:lstStyle/>
          <a:p>
            <a:r>
              <a:rPr lang="en-US" dirty="0"/>
              <a:t>So that</a:t>
            </a:r>
          </a:p>
        </p:txBody>
      </p:sp>
      <p:sp>
        <p:nvSpPr>
          <p:cNvPr id="8" name="Text Placeholder 7">
            <a:extLst>
              <a:ext uri="{FF2B5EF4-FFF2-40B4-BE49-F238E27FC236}">
                <a16:creationId xmlns:a16="http://schemas.microsoft.com/office/drawing/2014/main" id="{77918EA7-2466-99C3-CD7F-6DCB9D9A4120}"/>
              </a:ext>
            </a:extLst>
          </p:cNvPr>
          <p:cNvSpPr>
            <a:spLocks noGrp="1"/>
          </p:cNvSpPr>
          <p:nvPr>
            <p:ph type="body" sz="half" idx="17"/>
          </p:nvPr>
        </p:nvSpPr>
        <p:spPr/>
        <p:txBody>
          <a:bodyPr/>
          <a:lstStyle/>
          <a:p>
            <a:r>
              <a:rPr lang="en-US" dirty="0"/>
              <a:t>I can be raved about</a:t>
            </a:r>
          </a:p>
          <a:p>
            <a:endParaRPr lang="en-US" dirty="0"/>
          </a:p>
          <a:p>
            <a:endParaRPr lang="en-US" dirty="0"/>
          </a:p>
          <a:p>
            <a:endParaRPr lang="en-US" dirty="0"/>
          </a:p>
          <a:p>
            <a:r>
              <a:rPr lang="en-US" dirty="0"/>
              <a:t>I can create an eclectic portfolio of my works</a:t>
            </a:r>
          </a:p>
          <a:p>
            <a:endParaRPr lang="en-US" dirty="0"/>
          </a:p>
          <a:p>
            <a:endParaRPr lang="en-US" dirty="0"/>
          </a:p>
          <a:p>
            <a:r>
              <a:rPr lang="en-US" dirty="0"/>
              <a:t>I can increase </a:t>
            </a:r>
            <a:r>
              <a:rPr lang="en-US" dirty="0" err="1"/>
              <a:t>commisions</a:t>
            </a:r>
            <a:endParaRPr lang="en-US" dirty="0"/>
          </a:p>
        </p:txBody>
      </p:sp>
    </p:spTree>
    <p:extLst>
      <p:ext uri="{BB962C8B-B14F-4D97-AF65-F5344CB8AC3E}">
        <p14:creationId xmlns:p14="http://schemas.microsoft.com/office/powerpoint/2010/main" val="195366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174D3-6B10-409E-9110-EEBEAA7E38C0}"/>
              </a:ext>
            </a:extLst>
          </p:cNvPr>
          <p:cNvSpPr>
            <a:spLocks noGrp="1"/>
          </p:cNvSpPr>
          <p:nvPr>
            <p:ph type="title"/>
          </p:nvPr>
        </p:nvSpPr>
        <p:spPr>
          <a:xfrm>
            <a:off x="650668" y="629266"/>
            <a:ext cx="4802031" cy="1641986"/>
          </a:xfrm>
        </p:spPr>
        <p:txBody>
          <a:bodyPr>
            <a:normAutofit/>
          </a:bodyPr>
          <a:lstStyle/>
          <a:p>
            <a:r>
              <a:rPr lang="en-US" dirty="0"/>
              <a:t>User Personas</a:t>
            </a:r>
          </a:p>
        </p:txBody>
      </p:sp>
      <p:pic>
        <p:nvPicPr>
          <p:cNvPr id="18" name="Picture 17" descr="abstract image">
            <a:extLst>
              <a:ext uri="{FF2B5EF4-FFF2-40B4-BE49-F238E27FC236}">
                <a16:creationId xmlns:a16="http://schemas.microsoft.com/office/drawing/2014/main" id="{D4405318-CC16-40AE-BFE1-B9E42D20DF34}"/>
              </a:ext>
            </a:extLst>
          </p:cNvPr>
          <p:cNvPicPr>
            <a:picLocks noChangeAspect="1"/>
          </p:cNvPicPr>
          <p:nvPr/>
        </p:nvPicPr>
        <p:blipFill rotWithShape="1">
          <a:blip r:embed="rId4"/>
          <a:srcRect l="22999" r="23682"/>
          <a:stretch/>
        </p:blipFill>
        <p:spPr>
          <a:xfrm>
            <a:off x="6100398" y="10"/>
            <a:ext cx="6094412" cy="6857990"/>
          </a:xfrm>
          <a:prstGeom prst="rect">
            <a:avLst/>
          </a:prstGeom>
        </p:spPr>
      </p:pic>
      <p:sp>
        <p:nvSpPr>
          <p:cNvPr id="78" name="Rectangle 77">
            <a:extLst>
              <a:ext uri="{FF2B5EF4-FFF2-40B4-BE49-F238E27FC236}">
                <a16:creationId xmlns:a16="http://schemas.microsoft.com/office/drawing/2014/main" id="{7527E565-DE8D-445C-9879-AD1D04415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4" name="Content Placeholder 3" descr="SmartArt graphic">
            <a:extLst>
              <a:ext uri="{FF2B5EF4-FFF2-40B4-BE49-F238E27FC236}">
                <a16:creationId xmlns:a16="http://schemas.microsoft.com/office/drawing/2014/main" id="{C881A426-2B90-41D4-8B71-F9600C3FCE87}"/>
              </a:ext>
            </a:extLst>
          </p:cNvPr>
          <p:cNvGraphicFramePr>
            <a:graphicFrameLocks noGrp="1"/>
          </p:cNvGraphicFramePr>
          <p:nvPr>
            <p:ph idx="1"/>
            <p:extLst>
              <p:ext uri="{D42A27DB-BD31-4B8C-83A1-F6EECF244321}">
                <p14:modId xmlns:p14="http://schemas.microsoft.com/office/powerpoint/2010/main" val="2265972271"/>
              </p:ext>
            </p:extLst>
          </p:nvPr>
        </p:nvGraphicFramePr>
        <p:xfrm>
          <a:off x="650668" y="2438400"/>
          <a:ext cx="4802031" cy="38099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33881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4EE20-75D1-BCEC-47EC-F8FDE60F7B09}"/>
              </a:ext>
            </a:extLst>
          </p:cNvPr>
          <p:cNvSpPr>
            <a:spLocks noGrp="1"/>
          </p:cNvSpPr>
          <p:nvPr>
            <p:ph type="title"/>
          </p:nvPr>
        </p:nvSpPr>
        <p:spPr/>
        <p:txBody>
          <a:bodyPr/>
          <a:lstStyle/>
          <a:p>
            <a:r>
              <a:rPr lang="en-US" dirty="0"/>
              <a:t>User Persona</a:t>
            </a:r>
          </a:p>
        </p:txBody>
      </p:sp>
      <p:sp>
        <p:nvSpPr>
          <p:cNvPr id="3" name="Text Placeholder 2">
            <a:extLst>
              <a:ext uri="{FF2B5EF4-FFF2-40B4-BE49-F238E27FC236}">
                <a16:creationId xmlns:a16="http://schemas.microsoft.com/office/drawing/2014/main" id="{0DE55F90-D392-8AFF-3012-0E97E303295E}"/>
              </a:ext>
            </a:extLst>
          </p:cNvPr>
          <p:cNvSpPr>
            <a:spLocks noGrp="1"/>
          </p:cNvSpPr>
          <p:nvPr>
            <p:ph type="body" idx="1"/>
          </p:nvPr>
        </p:nvSpPr>
        <p:spPr/>
        <p:txBody>
          <a:bodyPr/>
          <a:lstStyle/>
          <a:p>
            <a:r>
              <a:rPr lang="en-US" dirty="0"/>
              <a:t>Margaret</a:t>
            </a:r>
          </a:p>
        </p:txBody>
      </p:sp>
      <p:sp>
        <p:nvSpPr>
          <p:cNvPr id="4" name="Text Placeholder 3">
            <a:extLst>
              <a:ext uri="{FF2B5EF4-FFF2-40B4-BE49-F238E27FC236}">
                <a16:creationId xmlns:a16="http://schemas.microsoft.com/office/drawing/2014/main" id="{AC66ADB7-C6DD-1C2D-B944-3006ABD18193}"/>
              </a:ext>
            </a:extLst>
          </p:cNvPr>
          <p:cNvSpPr>
            <a:spLocks noGrp="1"/>
          </p:cNvSpPr>
          <p:nvPr>
            <p:ph type="body" sz="half" idx="15"/>
          </p:nvPr>
        </p:nvSpPr>
        <p:spPr/>
        <p:txBody>
          <a:bodyPr/>
          <a:lstStyle/>
          <a:p>
            <a:r>
              <a:rPr lang="en-US" dirty="0"/>
              <a:t>Entertainer</a:t>
            </a:r>
          </a:p>
        </p:txBody>
      </p:sp>
      <p:sp>
        <p:nvSpPr>
          <p:cNvPr id="5" name="Text Placeholder 4">
            <a:extLst>
              <a:ext uri="{FF2B5EF4-FFF2-40B4-BE49-F238E27FC236}">
                <a16:creationId xmlns:a16="http://schemas.microsoft.com/office/drawing/2014/main" id="{D894C795-B297-A5E6-66AA-DE77D9A2517C}"/>
              </a:ext>
            </a:extLst>
          </p:cNvPr>
          <p:cNvSpPr>
            <a:spLocks noGrp="1"/>
          </p:cNvSpPr>
          <p:nvPr>
            <p:ph type="body" sz="quarter" idx="3"/>
          </p:nvPr>
        </p:nvSpPr>
        <p:spPr/>
        <p:txBody>
          <a:bodyPr/>
          <a:lstStyle/>
          <a:p>
            <a:r>
              <a:rPr lang="en-US" dirty="0"/>
              <a:t>James</a:t>
            </a:r>
          </a:p>
        </p:txBody>
      </p:sp>
      <p:sp>
        <p:nvSpPr>
          <p:cNvPr id="6" name="Text Placeholder 5">
            <a:extLst>
              <a:ext uri="{FF2B5EF4-FFF2-40B4-BE49-F238E27FC236}">
                <a16:creationId xmlns:a16="http://schemas.microsoft.com/office/drawing/2014/main" id="{2D896654-58C5-8865-A572-7B1E5B04A77B}"/>
              </a:ext>
            </a:extLst>
          </p:cNvPr>
          <p:cNvSpPr>
            <a:spLocks noGrp="1"/>
          </p:cNvSpPr>
          <p:nvPr>
            <p:ph type="body" sz="half" idx="16"/>
          </p:nvPr>
        </p:nvSpPr>
        <p:spPr/>
        <p:txBody>
          <a:bodyPr/>
          <a:lstStyle/>
          <a:p>
            <a:r>
              <a:rPr lang="en-US" dirty="0"/>
              <a:t>Car Racing Influencer</a:t>
            </a:r>
          </a:p>
        </p:txBody>
      </p:sp>
      <p:sp>
        <p:nvSpPr>
          <p:cNvPr id="7" name="Text Placeholder 6">
            <a:extLst>
              <a:ext uri="{FF2B5EF4-FFF2-40B4-BE49-F238E27FC236}">
                <a16:creationId xmlns:a16="http://schemas.microsoft.com/office/drawing/2014/main" id="{72661EF9-D8F1-11C8-A6B8-5F1E8BE2BEEC}"/>
              </a:ext>
            </a:extLst>
          </p:cNvPr>
          <p:cNvSpPr>
            <a:spLocks noGrp="1"/>
          </p:cNvSpPr>
          <p:nvPr>
            <p:ph type="body" sz="quarter" idx="13"/>
          </p:nvPr>
        </p:nvSpPr>
        <p:spPr/>
        <p:txBody>
          <a:bodyPr/>
          <a:lstStyle/>
          <a:p>
            <a:r>
              <a:rPr lang="en-US" dirty="0"/>
              <a:t>Eliot</a:t>
            </a:r>
          </a:p>
        </p:txBody>
      </p:sp>
      <p:sp>
        <p:nvSpPr>
          <p:cNvPr id="8" name="Text Placeholder 7">
            <a:extLst>
              <a:ext uri="{FF2B5EF4-FFF2-40B4-BE49-F238E27FC236}">
                <a16:creationId xmlns:a16="http://schemas.microsoft.com/office/drawing/2014/main" id="{1EFC414E-9BA8-9773-AC65-C582EB096350}"/>
              </a:ext>
            </a:extLst>
          </p:cNvPr>
          <p:cNvSpPr>
            <a:spLocks noGrp="1"/>
          </p:cNvSpPr>
          <p:nvPr>
            <p:ph type="body" sz="half" idx="17"/>
          </p:nvPr>
        </p:nvSpPr>
        <p:spPr/>
        <p:txBody>
          <a:bodyPr/>
          <a:lstStyle/>
          <a:p>
            <a:r>
              <a:rPr lang="en-US" dirty="0"/>
              <a:t>Accountant</a:t>
            </a:r>
          </a:p>
        </p:txBody>
      </p:sp>
      <p:pic>
        <p:nvPicPr>
          <p:cNvPr id="9" name="Picture 8">
            <a:extLst>
              <a:ext uri="{FF2B5EF4-FFF2-40B4-BE49-F238E27FC236}">
                <a16:creationId xmlns:a16="http://schemas.microsoft.com/office/drawing/2014/main" id="{E18BFD07-A53C-9C66-3318-8DC2E5704056}"/>
              </a:ext>
            </a:extLst>
          </p:cNvPr>
          <p:cNvPicPr>
            <a:picLocks noChangeAspect="1"/>
          </p:cNvPicPr>
          <p:nvPr/>
        </p:nvPicPr>
        <p:blipFill>
          <a:blip r:embed="rId2"/>
          <a:stretch>
            <a:fillRect/>
          </a:stretch>
        </p:blipFill>
        <p:spPr>
          <a:xfrm>
            <a:off x="632947" y="3309853"/>
            <a:ext cx="2798307" cy="1981372"/>
          </a:xfrm>
          <a:prstGeom prst="rect">
            <a:avLst/>
          </a:prstGeom>
        </p:spPr>
      </p:pic>
      <p:sp>
        <p:nvSpPr>
          <p:cNvPr id="10" name="TextBox 9">
            <a:extLst>
              <a:ext uri="{FF2B5EF4-FFF2-40B4-BE49-F238E27FC236}">
                <a16:creationId xmlns:a16="http://schemas.microsoft.com/office/drawing/2014/main" id="{276E8359-1D67-E4DD-50C8-65E8782B79CE}"/>
              </a:ext>
            </a:extLst>
          </p:cNvPr>
          <p:cNvSpPr txBox="1"/>
          <p:nvPr/>
        </p:nvSpPr>
        <p:spPr>
          <a:xfrm>
            <a:off x="3903357" y="3347445"/>
            <a:ext cx="2795362" cy="307777"/>
          </a:xfrm>
          <a:prstGeom prst="rect">
            <a:avLst/>
          </a:prstGeom>
          <a:noFill/>
        </p:spPr>
        <p:txBody>
          <a:bodyPr wrap="square" rtlCol="0">
            <a:spAutoFit/>
          </a:bodyPr>
          <a:lstStyle/>
          <a:p>
            <a:pPr algn="ctr"/>
            <a:r>
              <a:rPr lang="en-US" sz="1400" dirty="0">
                <a:solidFill>
                  <a:schemeClr val="bg1"/>
                </a:solidFill>
              </a:rPr>
              <a:t>JAMES</a:t>
            </a:r>
          </a:p>
        </p:txBody>
      </p:sp>
      <p:sp>
        <p:nvSpPr>
          <p:cNvPr id="11" name="TextBox 10">
            <a:extLst>
              <a:ext uri="{FF2B5EF4-FFF2-40B4-BE49-F238E27FC236}">
                <a16:creationId xmlns:a16="http://schemas.microsoft.com/office/drawing/2014/main" id="{29E94DB5-6AF3-4B33-07AE-12B75F6DF9FD}"/>
              </a:ext>
            </a:extLst>
          </p:cNvPr>
          <p:cNvSpPr txBox="1"/>
          <p:nvPr/>
        </p:nvSpPr>
        <p:spPr>
          <a:xfrm>
            <a:off x="4509771" y="3619158"/>
            <a:ext cx="1538351" cy="261610"/>
          </a:xfrm>
          <a:prstGeom prst="rect">
            <a:avLst/>
          </a:prstGeom>
          <a:noFill/>
        </p:spPr>
        <p:txBody>
          <a:bodyPr wrap="square" rtlCol="0">
            <a:spAutoFit/>
          </a:bodyPr>
          <a:lstStyle/>
          <a:p>
            <a:pPr algn="ctr"/>
            <a:r>
              <a:rPr lang="en-US" sz="1100" dirty="0">
                <a:solidFill>
                  <a:srgbClr val="FFFFFF"/>
                </a:solidFill>
              </a:rPr>
              <a:t>35, New York</a:t>
            </a:r>
          </a:p>
        </p:txBody>
      </p:sp>
      <p:sp>
        <p:nvSpPr>
          <p:cNvPr id="12" name="TextBox 11">
            <a:extLst>
              <a:ext uri="{FF2B5EF4-FFF2-40B4-BE49-F238E27FC236}">
                <a16:creationId xmlns:a16="http://schemas.microsoft.com/office/drawing/2014/main" id="{B9C13AF7-66AC-EBBF-218B-7D162C16E7BA}"/>
              </a:ext>
            </a:extLst>
          </p:cNvPr>
          <p:cNvSpPr txBox="1"/>
          <p:nvPr/>
        </p:nvSpPr>
        <p:spPr>
          <a:xfrm>
            <a:off x="4374711" y="4491409"/>
            <a:ext cx="920110" cy="814582"/>
          </a:xfrm>
          <a:prstGeom prst="rect">
            <a:avLst/>
          </a:prstGeom>
          <a:noFill/>
        </p:spPr>
        <p:txBody>
          <a:bodyPr wrap="square" rtlCol="0">
            <a:spAutoFit/>
          </a:bodyPr>
          <a:lstStyle/>
          <a:p>
            <a:pPr>
              <a:lnSpc>
                <a:spcPct val="120000"/>
              </a:lnSpc>
            </a:pPr>
            <a:r>
              <a:rPr lang="en-US" sz="1200" b="1" baseline="30000" dirty="0">
                <a:solidFill>
                  <a:schemeClr val="bg1"/>
                </a:solidFill>
              </a:rPr>
              <a:t>· STATUS</a:t>
            </a:r>
          </a:p>
          <a:p>
            <a:pPr>
              <a:lnSpc>
                <a:spcPct val="120000"/>
              </a:lnSpc>
            </a:pPr>
            <a:r>
              <a:rPr lang="en-US" sz="1200" baseline="30000" dirty="0">
                <a:solidFill>
                  <a:schemeClr val="bg1"/>
                </a:solidFill>
              </a:rPr>
              <a:t>  SINGLE</a:t>
            </a:r>
          </a:p>
          <a:p>
            <a:pPr>
              <a:lnSpc>
                <a:spcPct val="110000"/>
              </a:lnSpc>
            </a:pPr>
            <a:endParaRPr lang="en-US" sz="1200" b="1" baseline="30000" dirty="0">
              <a:solidFill>
                <a:schemeClr val="bg1"/>
              </a:solidFill>
            </a:endParaRPr>
          </a:p>
          <a:p>
            <a:pPr>
              <a:lnSpc>
                <a:spcPct val="120000"/>
              </a:lnSpc>
            </a:pPr>
            <a:r>
              <a:rPr lang="en-US" sz="1200" b="1" baseline="30000" dirty="0">
                <a:solidFill>
                  <a:schemeClr val="bg1"/>
                </a:solidFill>
              </a:rPr>
              <a:t>· TIER</a:t>
            </a:r>
            <a:endParaRPr lang="en-US" sz="1200" baseline="30000" dirty="0">
              <a:solidFill>
                <a:schemeClr val="bg1"/>
              </a:solidFill>
            </a:endParaRPr>
          </a:p>
          <a:p>
            <a:pPr>
              <a:lnSpc>
                <a:spcPct val="120000"/>
              </a:lnSpc>
            </a:pPr>
            <a:r>
              <a:rPr lang="mr-IN" sz="1200" baseline="30000" dirty="0">
                <a:solidFill>
                  <a:schemeClr val="bg1"/>
                </a:solidFill>
              </a:rPr>
              <a:t> </a:t>
            </a:r>
            <a:r>
              <a:rPr lang="en-GB" sz="1200" baseline="30000" dirty="0">
                <a:solidFill>
                  <a:schemeClr val="bg1"/>
                </a:solidFill>
              </a:rPr>
              <a:t>MID-LEVEL</a:t>
            </a:r>
            <a:endParaRPr lang="mr-IN" sz="1000" baseline="30000" dirty="0">
              <a:solidFill>
                <a:schemeClr val="bg1"/>
              </a:solidFill>
            </a:endParaRPr>
          </a:p>
        </p:txBody>
      </p:sp>
      <p:sp>
        <p:nvSpPr>
          <p:cNvPr id="13" name="TextBox 12">
            <a:extLst>
              <a:ext uri="{FF2B5EF4-FFF2-40B4-BE49-F238E27FC236}">
                <a16:creationId xmlns:a16="http://schemas.microsoft.com/office/drawing/2014/main" id="{CDD445EE-707C-A2DF-22CB-C603A1C11BA8}"/>
              </a:ext>
            </a:extLst>
          </p:cNvPr>
          <p:cNvSpPr txBox="1"/>
          <p:nvPr/>
        </p:nvSpPr>
        <p:spPr>
          <a:xfrm>
            <a:off x="5390432" y="4491410"/>
            <a:ext cx="1140431" cy="823944"/>
          </a:xfrm>
          <a:prstGeom prst="rect">
            <a:avLst/>
          </a:prstGeom>
          <a:noFill/>
        </p:spPr>
        <p:txBody>
          <a:bodyPr wrap="square" rtlCol="0">
            <a:spAutoFit/>
          </a:bodyPr>
          <a:lstStyle/>
          <a:p>
            <a:pPr>
              <a:lnSpc>
                <a:spcPct val="120000"/>
              </a:lnSpc>
            </a:pPr>
            <a:r>
              <a:rPr lang="en-US" sz="1200" b="1" baseline="30000" dirty="0">
                <a:solidFill>
                  <a:schemeClr val="bg1"/>
                </a:solidFill>
              </a:rPr>
              <a:t>· SALARY</a:t>
            </a:r>
          </a:p>
          <a:p>
            <a:pPr>
              <a:lnSpc>
                <a:spcPct val="120000"/>
              </a:lnSpc>
            </a:pPr>
            <a:r>
              <a:rPr lang="en-US" sz="1200" baseline="30000" dirty="0">
                <a:solidFill>
                  <a:schemeClr val="bg1"/>
                </a:solidFill>
              </a:rPr>
              <a:t> $150K</a:t>
            </a:r>
          </a:p>
          <a:p>
            <a:pPr>
              <a:lnSpc>
                <a:spcPct val="120000"/>
              </a:lnSpc>
            </a:pPr>
            <a:endParaRPr lang="en-US" sz="1200" b="1" baseline="30000" dirty="0">
              <a:solidFill>
                <a:schemeClr val="bg1"/>
              </a:solidFill>
            </a:endParaRPr>
          </a:p>
          <a:p>
            <a:pPr>
              <a:lnSpc>
                <a:spcPct val="120000"/>
              </a:lnSpc>
            </a:pPr>
            <a:r>
              <a:rPr lang="en-US" sz="1200" b="1" baseline="30000" dirty="0">
                <a:solidFill>
                  <a:schemeClr val="bg1"/>
                </a:solidFill>
              </a:rPr>
              <a:t>· ARCHETYPE</a:t>
            </a:r>
            <a:r>
              <a:rPr lang="en-US" sz="1200" baseline="30000" dirty="0">
                <a:solidFill>
                  <a:schemeClr val="bg1"/>
                </a:solidFill>
              </a:rPr>
              <a:t> </a:t>
            </a:r>
          </a:p>
          <a:p>
            <a:pPr>
              <a:lnSpc>
                <a:spcPct val="120000"/>
              </a:lnSpc>
            </a:pPr>
            <a:r>
              <a:rPr lang="en-GB" sz="1200" baseline="30000" dirty="0">
                <a:solidFill>
                  <a:schemeClr val="bg1"/>
                </a:solidFill>
              </a:rPr>
              <a:t>Attention Seeking</a:t>
            </a:r>
            <a:endParaRPr lang="mr-IN" sz="1200" baseline="30000" dirty="0">
              <a:solidFill>
                <a:schemeClr val="bg1"/>
              </a:solidFill>
            </a:endParaRPr>
          </a:p>
        </p:txBody>
      </p:sp>
      <p:sp>
        <p:nvSpPr>
          <p:cNvPr id="14" name="TextBox 13">
            <a:extLst>
              <a:ext uri="{FF2B5EF4-FFF2-40B4-BE49-F238E27FC236}">
                <a16:creationId xmlns:a16="http://schemas.microsoft.com/office/drawing/2014/main" id="{D9387909-5E51-191F-68E2-C63A88379B27}"/>
              </a:ext>
            </a:extLst>
          </p:cNvPr>
          <p:cNvSpPr txBox="1"/>
          <p:nvPr/>
        </p:nvSpPr>
        <p:spPr>
          <a:xfrm>
            <a:off x="7241650" y="3231331"/>
            <a:ext cx="2795362" cy="307777"/>
          </a:xfrm>
          <a:prstGeom prst="rect">
            <a:avLst/>
          </a:prstGeom>
          <a:noFill/>
        </p:spPr>
        <p:txBody>
          <a:bodyPr wrap="square" rtlCol="0">
            <a:spAutoFit/>
          </a:bodyPr>
          <a:lstStyle/>
          <a:p>
            <a:pPr algn="ctr"/>
            <a:r>
              <a:rPr lang="en-US" sz="1400" dirty="0">
                <a:solidFill>
                  <a:schemeClr val="bg1"/>
                </a:solidFill>
              </a:rPr>
              <a:t>ELLIOT</a:t>
            </a:r>
          </a:p>
        </p:txBody>
      </p:sp>
      <p:sp>
        <p:nvSpPr>
          <p:cNvPr id="15" name="TextBox 14">
            <a:extLst>
              <a:ext uri="{FF2B5EF4-FFF2-40B4-BE49-F238E27FC236}">
                <a16:creationId xmlns:a16="http://schemas.microsoft.com/office/drawing/2014/main" id="{CE30D950-E8C0-ACCF-62F3-DF712B3FBEE2}"/>
              </a:ext>
            </a:extLst>
          </p:cNvPr>
          <p:cNvSpPr txBox="1"/>
          <p:nvPr/>
        </p:nvSpPr>
        <p:spPr>
          <a:xfrm>
            <a:off x="7848064" y="3503044"/>
            <a:ext cx="1538351" cy="261610"/>
          </a:xfrm>
          <a:prstGeom prst="rect">
            <a:avLst/>
          </a:prstGeom>
          <a:noFill/>
        </p:spPr>
        <p:txBody>
          <a:bodyPr wrap="square" rtlCol="0">
            <a:spAutoFit/>
          </a:bodyPr>
          <a:lstStyle/>
          <a:p>
            <a:pPr algn="ctr"/>
            <a:r>
              <a:rPr lang="en-US" sz="1100" dirty="0">
                <a:solidFill>
                  <a:srgbClr val="FFFFFF"/>
                </a:solidFill>
              </a:rPr>
              <a:t>45, MIAMI</a:t>
            </a:r>
          </a:p>
        </p:txBody>
      </p:sp>
      <p:cxnSp>
        <p:nvCxnSpPr>
          <p:cNvPr id="16" name="Straight Connector 15">
            <a:extLst>
              <a:ext uri="{FF2B5EF4-FFF2-40B4-BE49-F238E27FC236}">
                <a16:creationId xmlns:a16="http://schemas.microsoft.com/office/drawing/2014/main" id="{BC56D489-2066-8702-A105-82B3CAEA27C6}"/>
              </a:ext>
            </a:extLst>
          </p:cNvPr>
          <p:cNvCxnSpPr/>
          <p:nvPr/>
        </p:nvCxnSpPr>
        <p:spPr>
          <a:xfrm>
            <a:off x="8270266" y="3857411"/>
            <a:ext cx="745127"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7728C84C-01DC-081F-FB28-0EFC07BCEBEF}"/>
              </a:ext>
            </a:extLst>
          </p:cNvPr>
          <p:cNvSpPr txBox="1"/>
          <p:nvPr/>
        </p:nvSpPr>
        <p:spPr>
          <a:xfrm>
            <a:off x="7713004" y="4375295"/>
            <a:ext cx="920110" cy="814582"/>
          </a:xfrm>
          <a:prstGeom prst="rect">
            <a:avLst/>
          </a:prstGeom>
          <a:noFill/>
        </p:spPr>
        <p:txBody>
          <a:bodyPr wrap="square" rtlCol="0">
            <a:spAutoFit/>
          </a:bodyPr>
          <a:lstStyle/>
          <a:p>
            <a:pPr>
              <a:lnSpc>
                <a:spcPct val="120000"/>
              </a:lnSpc>
            </a:pPr>
            <a:r>
              <a:rPr lang="en-US" sz="1200" b="1" baseline="30000" dirty="0">
                <a:solidFill>
                  <a:schemeClr val="bg1"/>
                </a:solidFill>
              </a:rPr>
              <a:t>· STATUS</a:t>
            </a:r>
          </a:p>
          <a:p>
            <a:pPr>
              <a:lnSpc>
                <a:spcPct val="120000"/>
              </a:lnSpc>
            </a:pPr>
            <a:r>
              <a:rPr lang="en-US" sz="1200" baseline="30000" dirty="0">
                <a:solidFill>
                  <a:schemeClr val="bg1"/>
                </a:solidFill>
              </a:rPr>
              <a:t>  SINGLE</a:t>
            </a:r>
          </a:p>
          <a:p>
            <a:pPr>
              <a:lnSpc>
                <a:spcPct val="110000"/>
              </a:lnSpc>
            </a:pPr>
            <a:endParaRPr lang="en-US" sz="1200" b="1" baseline="30000" dirty="0">
              <a:solidFill>
                <a:schemeClr val="bg1"/>
              </a:solidFill>
            </a:endParaRPr>
          </a:p>
          <a:p>
            <a:pPr>
              <a:lnSpc>
                <a:spcPct val="120000"/>
              </a:lnSpc>
            </a:pPr>
            <a:r>
              <a:rPr lang="en-US" sz="1200" b="1" baseline="30000" dirty="0">
                <a:solidFill>
                  <a:schemeClr val="bg1"/>
                </a:solidFill>
              </a:rPr>
              <a:t>· TIER</a:t>
            </a:r>
            <a:endParaRPr lang="en-US" sz="1200" baseline="30000" dirty="0">
              <a:solidFill>
                <a:schemeClr val="bg1"/>
              </a:solidFill>
            </a:endParaRPr>
          </a:p>
          <a:p>
            <a:pPr>
              <a:lnSpc>
                <a:spcPct val="120000"/>
              </a:lnSpc>
            </a:pPr>
            <a:r>
              <a:rPr lang="mr-IN" sz="1200" baseline="30000" dirty="0">
                <a:solidFill>
                  <a:schemeClr val="bg1"/>
                </a:solidFill>
              </a:rPr>
              <a:t> </a:t>
            </a:r>
            <a:r>
              <a:rPr lang="en-GB" sz="1200" baseline="30000" dirty="0">
                <a:solidFill>
                  <a:schemeClr val="bg1"/>
                </a:solidFill>
              </a:rPr>
              <a:t>MID-LEVEL</a:t>
            </a:r>
            <a:endParaRPr lang="mr-IN" sz="1000" baseline="30000" dirty="0">
              <a:solidFill>
                <a:schemeClr val="bg1"/>
              </a:solidFill>
            </a:endParaRPr>
          </a:p>
        </p:txBody>
      </p:sp>
      <p:sp>
        <p:nvSpPr>
          <p:cNvPr id="18" name="TextBox 17">
            <a:extLst>
              <a:ext uri="{FF2B5EF4-FFF2-40B4-BE49-F238E27FC236}">
                <a16:creationId xmlns:a16="http://schemas.microsoft.com/office/drawing/2014/main" id="{8E2EAEE6-D30B-7069-6934-156F9EC0E384}"/>
              </a:ext>
            </a:extLst>
          </p:cNvPr>
          <p:cNvSpPr txBox="1"/>
          <p:nvPr/>
        </p:nvSpPr>
        <p:spPr>
          <a:xfrm>
            <a:off x="8728725" y="4375296"/>
            <a:ext cx="1140431" cy="823944"/>
          </a:xfrm>
          <a:prstGeom prst="rect">
            <a:avLst/>
          </a:prstGeom>
          <a:noFill/>
        </p:spPr>
        <p:txBody>
          <a:bodyPr wrap="square" rtlCol="0">
            <a:spAutoFit/>
          </a:bodyPr>
          <a:lstStyle/>
          <a:p>
            <a:pPr>
              <a:lnSpc>
                <a:spcPct val="120000"/>
              </a:lnSpc>
            </a:pPr>
            <a:r>
              <a:rPr lang="en-US" sz="1200" b="1" baseline="30000" dirty="0">
                <a:solidFill>
                  <a:schemeClr val="bg1"/>
                </a:solidFill>
              </a:rPr>
              <a:t>· SALARY</a:t>
            </a:r>
          </a:p>
          <a:p>
            <a:pPr>
              <a:lnSpc>
                <a:spcPct val="120000"/>
              </a:lnSpc>
            </a:pPr>
            <a:r>
              <a:rPr lang="en-US" sz="1200" baseline="30000" dirty="0">
                <a:solidFill>
                  <a:schemeClr val="bg1"/>
                </a:solidFill>
              </a:rPr>
              <a:t> $100K</a:t>
            </a:r>
          </a:p>
          <a:p>
            <a:pPr>
              <a:lnSpc>
                <a:spcPct val="120000"/>
              </a:lnSpc>
            </a:pPr>
            <a:endParaRPr lang="en-US" sz="1200" b="1" baseline="30000" dirty="0">
              <a:solidFill>
                <a:schemeClr val="bg1"/>
              </a:solidFill>
            </a:endParaRPr>
          </a:p>
          <a:p>
            <a:pPr>
              <a:lnSpc>
                <a:spcPct val="120000"/>
              </a:lnSpc>
            </a:pPr>
            <a:r>
              <a:rPr lang="en-US" sz="1200" b="1" baseline="30000" dirty="0">
                <a:solidFill>
                  <a:schemeClr val="bg1"/>
                </a:solidFill>
              </a:rPr>
              <a:t>· ARCHETYPE</a:t>
            </a:r>
            <a:r>
              <a:rPr lang="en-US" sz="1200" baseline="30000" dirty="0">
                <a:solidFill>
                  <a:schemeClr val="bg1"/>
                </a:solidFill>
              </a:rPr>
              <a:t> </a:t>
            </a:r>
          </a:p>
          <a:p>
            <a:pPr>
              <a:lnSpc>
                <a:spcPct val="120000"/>
              </a:lnSpc>
            </a:pPr>
            <a:r>
              <a:rPr lang="en-GB" sz="1200" baseline="30000" dirty="0">
                <a:solidFill>
                  <a:schemeClr val="bg1"/>
                </a:solidFill>
              </a:rPr>
              <a:t>Attention Seeking</a:t>
            </a:r>
            <a:endParaRPr lang="mr-IN" sz="1200" baseline="30000" dirty="0">
              <a:solidFill>
                <a:schemeClr val="bg1"/>
              </a:solidFill>
            </a:endParaRPr>
          </a:p>
        </p:txBody>
      </p:sp>
      <p:pic>
        <p:nvPicPr>
          <p:cNvPr id="19" name="Picture 18">
            <a:extLst>
              <a:ext uri="{FF2B5EF4-FFF2-40B4-BE49-F238E27FC236}">
                <a16:creationId xmlns:a16="http://schemas.microsoft.com/office/drawing/2014/main" id="{EED23FDB-CA52-BB8D-5790-2B677564EFA1}"/>
              </a:ext>
            </a:extLst>
          </p:cNvPr>
          <p:cNvPicPr>
            <a:picLocks noChangeAspect="1"/>
          </p:cNvPicPr>
          <p:nvPr/>
        </p:nvPicPr>
        <p:blipFill>
          <a:blip r:embed="rId3"/>
          <a:stretch>
            <a:fillRect/>
          </a:stretch>
        </p:blipFill>
        <p:spPr>
          <a:xfrm>
            <a:off x="4905220" y="3933952"/>
            <a:ext cx="755970" cy="6097"/>
          </a:xfrm>
          <a:prstGeom prst="rect">
            <a:avLst/>
          </a:prstGeom>
        </p:spPr>
      </p:pic>
    </p:spTree>
    <p:extLst>
      <p:ext uri="{BB962C8B-B14F-4D97-AF65-F5344CB8AC3E}">
        <p14:creationId xmlns:p14="http://schemas.microsoft.com/office/powerpoint/2010/main" val="3904673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tock-905434454.jpg"/>
          <p:cNvPicPr>
            <a:picLocks noChangeAspect="1"/>
          </p:cNvPicPr>
          <p:nvPr/>
        </p:nvPicPr>
        <p:blipFill rotWithShape="1">
          <a:blip r:embed="rId3">
            <a:extLst>
              <a:ext uri="{28A0092B-C50C-407E-A947-70E740481C1C}">
                <a14:useLocalDpi xmlns:a14="http://schemas.microsoft.com/office/drawing/2010/main" val="0"/>
              </a:ext>
            </a:extLst>
          </a:blip>
          <a:srcRect l="25612" t="-168" r="51392" b="210"/>
          <a:stretch/>
        </p:blipFill>
        <p:spPr>
          <a:xfrm>
            <a:off x="1523351" y="-15998"/>
            <a:ext cx="2346832" cy="6873998"/>
          </a:xfrm>
          <a:prstGeom prst="rect">
            <a:avLst/>
          </a:prstGeom>
        </p:spPr>
      </p:pic>
      <p:sp>
        <p:nvSpPr>
          <p:cNvPr id="10" name="Rectangle 9"/>
          <p:cNvSpPr/>
          <p:nvPr/>
        </p:nvSpPr>
        <p:spPr>
          <a:xfrm>
            <a:off x="1524001" y="3206780"/>
            <a:ext cx="2355709" cy="3658906"/>
          </a:xfrm>
          <a:prstGeom prst="rect">
            <a:avLst/>
          </a:prstGeom>
          <a:gradFill flip="none" rotWithShape="1">
            <a:gsLst>
              <a:gs pos="0">
                <a:schemeClr val="tx1">
                  <a:alpha val="62000"/>
                </a:schemeClr>
              </a:gs>
              <a:gs pos="100000">
                <a:srgbClr val="FFFFFF">
                  <a:alpha val="0"/>
                </a:srgb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305303" y="4711789"/>
            <a:ext cx="2795362" cy="307777"/>
          </a:xfrm>
          <a:prstGeom prst="rect">
            <a:avLst/>
          </a:prstGeom>
          <a:noFill/>
        </p:spPr>
        <p:txBody>
          <a:bodyPr wrap="square" rtlCol="0">
            <a:spAutoFit/>
          </a:bodyPr>
          <a:lstStyle/>
          <a:p>
            <a:pPr algn="ctr"/>
            <a:r>
              <a:rPr lang="en-US" sz="1400" dirty="0">
                <a:solidFill>
                  <a:schemeClr val="bg1"/>
                </a:solidFill>
              </a:rPr>
              <a:t>MARGARET</a:t>
            </a:r>
          </a:p>
        </p:txBody>
      </p:sp>
      <p:sp>
        <p:nvSpPr>
          <p:cNvPr id="11" name="TextBox 10"/>
          <p:cNvSpPr txBox="1"/>
          <p:nvPr/>
        </p:nvSpPr>
        <p:spPr>
          <a:xfrm>
            <a:off x="1911717" y="4983502"/>
            <a:ext cx="1538351" cy="261610"/>
          </a:xfrm>
          <a:prstGeom prst="rect">
            <a:avLst/>
          </a:prstGeom>
          <a:noFill/>
        </p:spPr>
        <p:txBody>
          <a:bodyPr wrap="square" rtlCol="0">
            <a:spAutoFit/>
          </a:bodyPr>
          <a:lstStyle/>
          <a:p>
            <a:pPr algn="ctr"/>
            <a:r>
              <a:rPr lang="en-US" sz="1100" dirty="0">
                <a:solidFill>
                  <a:srgbClr val="FFFFFF"/>
                </a:solidFill>
              </a:rPr>
              <a:t>29, Los Angeles</a:t>
            </a:r>
          </a:p>
        </p:txBody>
      </p:sp>
      <p:sp>
        <p:nvSpPr>
          <p:cNvPr id="12" name="TextBox 11"/>
          <p:cNvSpPr txBox="1"/>
          <p:nvPr/>
        </p:nvSpPr>
        <p:spPr>
          <a:xfrm>
            <a:off x="1935010" y="5446302"/>
            <a:ext cx="1538351" cy="246221"/>
          </a:xfrm>
          <a:prstGeom prst="rect">
            <a:avLst/>
          </a:prstGeom>
          <a:noFill/>
        </p:spPr>
        <p:txBody>
          <a:bodyPr wrap="square" rtlCol="0">
            <a:spAutoFit/>
          </a:bodyPr>
          <a:lstStyle/>
          <a:p>
            <a:pPr algn="ctr"/>
            <a:r>
              <a:rPr lang="en-US" sz="1000" dirty="0">
                <a:solidFill>
                  <a:srgbClr val="FFFFFF"/>
                </a:solidFill>
              </a:rPr>
              <a:t>ENTERTAINER</a:t>
            </a:r>
          </a:p>
        </p:txBody>
      </p:sp>
      <p:cxnSp>
        <p:nvCxnSpPr>
          <p:cNvPr id="14" name="Straight Connector 13"/>
          <p:cNvCxnSpPr/>
          <p:nvPr/>
        </p:nvCxnSpPr>
        <p:spPr>
          <a:xfrm>
            <a:off x="2333919" y="5337869"/>
            <a:ext cx="745127"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776657" y="5855753"/>
            <a:ext cx="920110" cy="814582"/>
          </a:xfrm>
          <a:prstGeom prst="rect">
            <a:avLst/>
          </a:prstGeom>
          <a:noFill/>
        </p:spPr>
        <p:txBody>
          <a:bodyPr wrap="square" rtlCol="0">
            <a:spAutoFit/>
          </a:bodyPr>
          <a:lstStyle/>
          <a:p>
            <a:pPr>
              <a:lnSpc>
                <a:spcPct val="120000"/>
              </a:lnSpc>
            </a:pPr>
            <a:r>
              <a:rPr lang="en-US" sz="1200" b="1" baseline="30000" dirty="0">
                <a:solidFill>
                  <a:schemeClr val="bg1"/>
                </a:solidFill>
              </a:rPr>
              <a:t>· STATUS</a:t>
            </a:r>
          </a:p>
          <a:p>
            <a:pPr>
              <a:lnSpc>
                <a:spcPct val="120000"/>
              </a:lnSpc>
            </a:pPr>
            <a:r>
              <a:rPr lang="en-US" sz="1200" baseline="30000" dirty="0">
                <a:solidFill>
                  <a:schemeClr val="bg1"/>
                </a:solidFill>
              </a:rPr>
              <a:t>  SINGLE</a:t>
            </a:r>
          </a:p>
          <a:p>
            <a:pPr>
              <a:lnSpc>
                <a:spcPct val="110000"/>
              </a:lnSpc>
            </a:pPr>
            <a:endParaRPr lang="en-US" sz="1200" b="1" baseline="30000" dirty="0">
              <a:solidFill>
                <a:schemeClr val="bg1"/>
              </a:solidFill>
            </a:endParaRPr>
          </a:p>
          <a:p>
            <a:pPr>
              <a:lnSpc>
                <a:spcPct val="120000"/>
              </a:lnSpc>
            </a:pPr>
            <a:r>
              <a:rPr lang="en-US" sz="1200" b="1" baseline="30000" dirty="0">
                <a:solidFill>
                  <a:schemeClr val="bg1"/>
                </a:solidFill>
              </a:rPr>
              <a:t>· TIER</a:t>
            </a:r>
            <a:endParaRPr lang="en-US" sz="1200" baseline="30000" dirty="0">
              <a:solidFill>
                <a:schemeClr val="bg1"/>
              </a:solidFill>
            </a:endParaRPr>
          </a:p>
          <a:p>
            <a:pPr>
              <a:lnSpc>
                <a:spcPct val="120000"/>
              </a:lnSpc>
            </a:pPr>
            <a:r>
              <a:rPr lang="mr-IN" sz="1200" baseline="30000" dirty="0">
                <a:solidFill>
                  <a:schemeClr val="bg1"/>
                </a:solidFill>
              </a:rPr>
              <a:t> </a:t>
            </a:r>
            <a:r>
              <a:rPr lang="en-GB" sz="1200" baseline="30000" dirty="0">
                <a:solidFill>
                  <a:schemeClr val="bg1"/>
                </a:solidFill>
              </a:rPr>
              <a:t>MID-LEVEL</a:t>
            </a:r>
            <a:endParaRPr lang="mr-IN" sz="1000" baseline="30000" dirty="0">
              <a:solidFill>
                <a:schemeClr val="bg1"/>
              </a:solidFill>
            </a:endParaRPr>
          </a:p>
        </p:txBody>
      </p:sp>
      <p:sp>
        <p:nvSpPr>
          <p:cNvPr id="16" name="TextBox 15"/>
          <p:cNvSpPr txBox="1"/>
          <p:nvPr/>
        </p:nvSpPr>
        <p:spPr>
          <a:xfrm>
            <a:off x="2792379" y="5855754"/>
            <a:ext cx="1010150" cy="826893"/>
          </a:xfrm>
          <a:prstGeom prst="rect">
            <a:avLst/>
          </a:prstGeom>
          <a:noFill/>
        </p:spPr>
        <p:txBody>
          <a:bodyPr wrap="square" rtlCol="0">
            <a:spAutoFit/>
          </a:bodyPr>
          <a:lstStyle/>
          <a:p>
            <a:pPr>
              <a:lnSpc>
                <a:spcPct val="120000"/>
              </a:lnSpc>
            </a:pPr>
            <a:r>
              <a:rPr lang="en-US" sz="1200" b="1" baseline="30000" dirty="0">
                <a:solidFill>
                  <a:schemeClr val="bg1"/>
                </a:solidFill>
              </a:rPr>
              <a:t>· SALARY</a:t>
            </a:r>
          </a:p>
          <a:p>
            <a:pPr>
              <a:lnSpc>
                <a:spcPct val="120000"/>
              </a:lnSpc>
            </a:pPr>
            <a:r>
              <a:rPr lang="en-US" sz="1200" baseline="30000" dirty="0">
                <a:solidFill>
                  <a:schemeClr val="bg1"/>
                </a:solidFill>
              </a:rPr>
              <a:t> $50K</a:t>
            </a:r>
          </a:p>
          <a:p>
            <a:pPr>
              <a:lnSpc>
                <a:spcPct val="120000"/>
              </a:lnSpc>
            </a:pPr>
            <a:endParaRPr lang="en-US" sz="1200" b="1" baseline="30000" dirty="0">
              <a:solidFill>
                <a:schemeClr val="bg1"/>
              </a:solidFill>
            </a:endParaRPr>
          </a:p>
          <a:p>
            <a:pPr>
              <a:lnSpc>
                <a:spcPct val="120000"/>
              </a:lnSpc>
            </a:pPr>
            <a:r>
              <a:rPr lang="en-US" sz="1200" b="1" baseline="30000" dirty="0">
                <a:solidFill>
                  <a:schemeClr val="bg1"/>
                </a:solidFill>
              </a:rPr>
              <a:t>· ARCHETYPE</a:t>
            </a:r>
            <a:r>
              <a:rPr lang="en-US" sz="1200" baseline="30000" dirty="0">
                <a:solidFill>
                  <a:schemeClr val="bg1"/>
                </a:solidFill>
              </a:rPr>
              <a:t> </a:t>
            </a:r>
          </a:p>
          <a:p>
            <a:pPr>
              <a:lnSpc>
                <a:spcPct val="120000"/>
              </a:lnSpc>
            </a:pPr>
            <a:r>
              <a:rPr lang="en-GB" sz="1200" baseline="30000" dirty="0">
                <a:solidFill>
                  <a:schemeClr val="bg1"/>
                </a:solidFill>
              </a:rPr>
              <a:t>Extrovert</a:t>
            </a:r>
            <a:endParaRPr lang="mr-IN" sz="1200" baseline="30000" dirty="0">
              <a:solidFill>
                <a:schemeClr val="bg1"/>
              </a:solidFill>
            </a:endParaRPr>
          </a:p>
        </p:txBody>
      </p:sp>
      <p:sp>
        <p:nvSpPr>
          <p:cNvPr id="17" name="TextBox 16"/>
          <p:cNvSpPr txBox="1"/>
          <p:nvPr/>
        </p:nvSpPr>
        <p:spPr>
          <a:xfrm>
            <a:off x="4330224" y="219502"/>
            <a:ext cx="1457857" cy="215444"/>
          </a:xfrm>
          <a:prstGeom prst="rect">
            <a:avLst/>
          </a:prstGeom>
          <a:noFill/>
        </p:spPr>
        <p:txBody>
          <a:bodyPr wrap="square" rtlCol="0">
            <a:spAutoFit/>
          </a:bodyPr>
          <a:lstStyle/>
          <a:p>
            <a:r>
              <a:rPr lang="en-US" sz="800" dirty="0">
                <a:solidFill>
                  <a:srgbClr val="1A8CB2"/>
                </a:solidFill>
              </a:rPr>
              <a:t>PERSONALITY</a:t>
            </a:r>
          </a:p>
        </p:txBody>
      </p:sp>
      <p:sp>
        <p:nvSpPr>
          <p:cNvPr id="18" name="TextBox 17"/>
          <p:cNvSpPr txBox="1"/>
          <p:nvPr/>
        </p:nvSpPr>
        <p:spPr>
          <a:xfrm>
            <a:off x="6004070" y="222778"/>
            <a:ext cx="1457857" cy="215444"/>
          </a:xfrm>
          <a:prstGeom prst="rect">
            <a:avLst/>
          </a:prstGeom>
          <a:noFill/>
        </p:spPr>
        <p:txBody>
          <a:bodyPr wrap="square" rtlCol="0">
            <a:spAutoFit/>
          </a:bodyPr>
          <a:lstStyle/>
          <a:p>
            <a:r>
              <a:rPr lang="en-US" sz="800" dirty="0">
                <a:solidFill>
                  <a:srgbClr val="1A8CB2"/>
                </a:solidFill>
              </a:rPr>
              <a:t>BIO</a:t>
            </a:r>
          </a:p>
        </p:txBody>
      </p:sp>
      <p:sp>
        <p:nvSpPr>
          <p:cNvPr id="19" name="TextBox 18"/>
          <p:cNvSpPr txBox="1"/>
          <p:nvPr/>
        </p:nvSpPr>
        <p:spPr>
          <a:xfrm>
            <a:off x="5726725" y="515202"/>
            <a:ext cx="2572416" cy="1995611"/>
          </a:xfrm>
          <a:prstGeom prst="rect">
            <a:avLst/>
          </a:prstGeom>
          <a:noFill/>
        </p:spPr>
        <p:txBody>
          <a:bodyPr wrap="square" rtlCol="0">
            <a:spAutoFit/>
          </a:bodyPr>
          <a:lstStyle/>
          <a:p>
            <a:pPr>
              <a:lnSpc>
                <a:spcPct val="130000"/>
              </a:lnSpc>
            </a:pPr>
            <a:r>
              <a:rPr lang="en-US" sz="800" dirty="0">
                <a:solidFill>
                  <a:schemeClr val="tx1">
                    <a:lumMod val="50000"/>
                    <a:lumOff val="50000"/>
                  </a:schemeClr>
                </a:solidFill>
              </a:rPr>
              <a:t>Margaret is a recent grad from </a:t>
            </a:r>
            <a:r>
              <a:rPr lang="en-US" sz="800" dirty="0" err="1">
                <a:solidFill>
                  <a:schemeClr val="tx1">
                    <a:lumMod val="50000"/>
                    <a:lumOff val="50000"/>
                  </a:schemeClr>
                </a:solidFill>
              </a:rPr>
              <a:t>Juliard</a:t>
            </a:r>
            <a:r>
              <a:rPr lang="en-US" sz="800" dirty="0">
                <a:solidFill>
                  <a:schemeClr val="tx1">
                    <a:lumMod val="50000"/>
                    <a:lumOff val="50000"/>
                  </a:schemeClr>
                </a:solidFill>
              </a:rPr>
              <a:t> and was one of the most notorious girls on campus. She has many friends and just secured a gig in an up-and-coming series that is yet to air.</a:t>
            </a:r>
          </a:p>
          <a:p>
            <a:pPr>
              <a:lnSpc>
                <a:spcPct val="130000"/>
              </a:lnSpc>
            </a:pPr>
            <a:endParaRPr lang="en-US" sz="800" dirty="0">
              <a:solidFill>
                <a:schemeClr val="tx1">
                  <a:lumMod val="50000"/>
                  <a:lumOff val="50000"/>
                </a:schemeClr>
              </a:solidFill>
            </a:endParaRPr>
          </a:p>
          <a:p>
            <a:pPr>
              <a:lnSpc>
                <a:spcPct val="130000"/>
              </a:lnSpc>
            </a:pPr>
            <a:r>
              <a:rPr lang="en-US" sz="800" dirty="0">
                <a:solidFill>
                  <a:schemeClr val="tx1">
                    <a:lumMod val="50000"/>
                    <a:lumOff val="50000"/>
                  </a:schemeClr>
                </a:solidFill>
              </a:rPr>
              <a:t>She enjoys posting on social media outlets and can be seen trying to be the center of attention among her friends. She loves singing, acting and making her presence known at gatherings.</a:t>
            </a:r>
          </a:p>
          <a:p>
            <a:pPr>
              <a:lnSpc>
                <a:spcPct val="130000"/>
              </a:lnSpc>
            </a:pPr>
            <a:endParaRPr lang="en-US" sz="800" dirty="0">
              <a:solidFill>
                <a:schemeClr val="tx1">
                  <a:lumMod val="50000"/>
                  <a:lumOff val="50000"/>
                </a:schemeClr>
              </a:solidFill>
            </a:endParaRPr>
          </a:p>
          <a:p>
            <a:pPr>
              <a:lnSpc>
                <a:spcPct val="130000"/>
              </a:lnSpc>
            </a:pPr>
            <a:r>
              <a:rPr lang="en-US" sz="800" dirty="0">
                <a:solidFill>
                  <a:schemeClr val="tx1">
                    <a:lumMod val="50000"/>
                    <a:lumOff val="50000"/>
                  </a:schemeClr>
                </a:solidFill>
              </a:rPr>
              <a:t>She seems to influence others easily and get people to do what she wants charmingly.</a:t>
            </a:r>
            <a:endParaRPr lang="en-US" sz="800" dirty="0"/>
          </a:p>
        </p:txBody>
      </p:sp>
      <p:sp>
        <p:nvSpPr>
          <p:cNvPr id="20" name="TextBox 19"/>
          <p:cNvSpPr txBox="1"/>
          <p:nvPr/>
        </p:nvSpPr>
        <p:spPr>
          <a:xfrm>
            <a:off x="4109386" y="4544838"/>
            <a:ext cx="1976197" cy="2215991"/>
          </a:xfrm>
          <a:prstGeom prst="rect">
            <a:avLst/>
          </a:prstGeom>
          <a:noFill/>
        </p:spPr>
        <p:txBody>
          <a:bodyPr wrap="square" rtlCol="0">
            <a:spAutoFit/>
          </a:bodyPr>
          <a:lstStyle/>
          <a:p>
            <a:pPr marL="171450" indent="-171450">
              <a:lnSpc>
                <a:spcPct val="150000"/>
              </a:lnSpc>
              <a:buClr>
                <a:srgbClr val="2BC0BE"/>
              </a:buClr>
              <a:buFont typeface="Arial"/>
              <a:buChar char="•"/>
            </a:pPr>
            <a:r>
              <a:rPr lang="en-GB" sz="800" dirty="0">
                <a:solidFill>
                  <a:schemeClr val="tx1">
                    <a:lumMod val="50000"/>
                    <a:lumOff val="50000"/>
                  </a:schemeClr>
                </a:solidFill>
              </a:rPr>
              <a:t>Increase her brand awareness as a rising talent.</a:t>
            </a:r>
          </a:p>
          <a:p>
            <a:pPr marL="171450" indent="-171450">
              <a:lnSpc>
                <a:spcPct val="150000"/>
              </a:lnSpc>
              <a:buClr>
                <a:srgbClr val="2BC0BE"/>
              </a:buClr>
              <a:buFont typeface="Arial"/>
              <a:buChar char="•"/>
            </a:pPr>
            <a:endParaRPr lang="en-US" sz="800" dirty="0">
              <a:solidFill>
                <a:schemeClr val="tx1">
                  <a:lumMod val="50000"/>
                  <a:lumOff val="50000"/>
                </a:schemeClr>
              </a:solidFill>
            </a:endParaRPr>
          </a:p>
          <a:p>
            <a:pPr marL="171450" indent="-171450">
              <a:lnSpc>
                <a:spcPct val="150000"/>
              </a:lnSpc>
              <a:buClr>
                <a:srgbClr val="2BC0BE"/>
              </a:buClr>
              <a:buFont typeface="Arial"/>
              <a:buChar char="•"/>
            </a:pPr>
            <a:r>
              <a:rPr lang="en-GB" sz="800" dirty="0">
                <a:solidFill>
                  <a:schemeClr val="tx1">
                    <a:lumMod val="50000"/>
                    <a:lumOff val="50000"/>
                  </a:schemeClr>
                </a:solidFill>
              </a:rPr>
              <a:t>Create controversial experiences that can make her gain popularity.</a:t>
            </a:r>
          </a:p>
          <a:p>
            <a:pPr>
              <a:lnSpc>
                <a:spcPct val="150000"/>
              </a:lnSpc>
              <a:buClr>
                <a:srgbClr val="2BC0BE"/>
              </a:buClr>
            </a:pPr>
            <a:endParaRPr lang="en-US" sz="800" dirty="0">
              <a:solidFill>
                <a:schemeClr val="tx1">
                  <a:lumMod val="50000"/>
                  <a:lumOff val="50000"/>
                </a:schemeClr>
              </a:solidFill>
            </a:endParaRPr>
          </a:p>
          <a:p>
            <a:pPr marL="171450" indent="-171450">
              <a:lnSpc>
                <a:spcPct val="150000"/>
              </a:lnSpc>
              <a:buClr>
                <a:srgbClr val="2BC0BE"/>
              </a:buClr>
              <a:buFont typeface="Arial"/>
              <a:buChar char="•"/>
            </a:pPr>
            <a:r>
              <a:rPr lang="en-GB" sz="800" dirty="0">
                <a:solidFill>
                  <a:schemeClr val="tx1">
                    <a:lumMod val="50000"/>
                    <a:lumOff val="50000"/>
                  </a:schemeClr>
                </a:solidFill>
              </a:rPr>
              <a:t>Have more pictures to brag about</a:t>
            </a:r>
          </a:p>
          <a:p>
            <a:pPr lvl="0">
              <a:lnSpc>
                <a:spcPct val="150000"/>
              </a:lnSpc>
            </a:pPr>
            <a:endParaRPr lang="en-US" sz="800" dirty="0">
              <a:solidFill>
                <a:schemeClr val="tx1">
                  <a:lumMod val="50000"/>
                  <a:lumOff val="50000"/>
                </a:schemeClr>
              </a:solidFill>
            </a:endParaRPr>
          </a:p>
          <a:p>
            <a:endParaRPr lang="en-US" dirty="0"/>
          </a:p>
        </p:txBody>
      </p:sp>
      <p:sp>
        <p:nvSpPr>
          <p:cNvPr id="22" name="TextBox 21"/>
          <p:cNvSpPr txBox="1"/>
          <p:nvPr/>
        </p:nvSpPr>
        <p:spPr>
          <a:xfrm>
            <a:off x="6377165" y="4551318"/>
            <a:ext cx="1976197" cy="2031325"/>
          </a:xfrm>
          <a:prstGeom prst="rect">
            <a:avLst/>
          </a:prstGeom>
          <a:noFill/>
        </p:spPr>
        <p:txBody>
          <a:bodyPr wrap="square" rtlCol="0">
            <a:spAutoFit/>
          </a:bodyPr>
          <a:lstStyle/>
          <a:p>
            <a:pPr marL="171450" indent="-171450">
              <a:lnSpc>
                <a:spcPct val="150000"/>
              </a:lnSpc>
              <a:buClr>
                <a:srgbClr val="2BC0BE"/>
              </a:buClr>
              <a:buFont typeface="Arial"/>
              <a:buChar char="•"/>
            </a:pPr>
            <a:r>
              <a:rPr lang="en-GB" sz="800" dirty="0"/>
              <a:t>Few companies that can give her exposure properly</a:t>
            </a:r>
          </a:p>
          <a:p>
            <a:pPr lvl="0">
              <a:lnSpc>
                <a:spcPct val="150000"/>
              </a:lnSpc>
              <a:buClr>
                <a:srgbClr val="2BC0BE"/>
              </a:buClr>
            </a:pPr>
            <a:endParaRPr lang="en-US" sz="800" dirty="0"/>
          </a:p>
          <a:p>
            <a:pPr marL="171450" indent="-171450">
              <a:lnSpc>
                <a:spcPct val="150000"/>
              </a:lnSpc>
              <a:buClr>
                <a:srgbClr val="2BC0BE"/>
              </a:buClr>
              <a:buFont typeface="Arial"/>
              <a:buChar char="•"/>
            </a:pPr>
            <a:r>
              <a:rPr lang="en-GB" sz="800" dirty="0"/>
              <a:t>Being available to increase brand awareness</a:t>
            </a:r>
          </a:p>
          <a:p>
            <a:pPr marL="171450" indent="-171450">
              <a:lnSpc>
                <a:spcPct val="150000"/>
              </a:lnSpc>
              <a:buClr>
                <a:srgbClr val="2BC0BE"/>
              </a:buClr>
              <a:buFont typeface="Arial"/>
              <a:buChar char="•"/>
            </a:pPr>
            <a:endParaRPr lang="en-US" sz="800" dirty="0"/>
          </a:p>
          <a:p>
            <a:pPr marL="171450" indent="-171450">
              <a:lnSpc>
                <a:spcPct val="150000"/>
              </a:lnSpc>
              <a:buClr>
                <a:srgbClr val="2BC0BE"/>
              </a:buClr>
              <a:buFont typeface="Arial"/>
              <a:buChar char="•"/>
            </a:pPr>
            <a:r>
              <a:rPr lang="en-US" sz="800" dirty="0"/>
              <a:t>Having celebrity status</a:t>
            </a:r>
          </a:p>
          <a:p>
            <a:pPr lvl="0">
              <a:lnSpc>
                <a:spcPct val="150000"/>
              </a:lnSpc>
            </a:pPr>
            <a:endParaRPr lang="en-US" sz="800" dirty="0"/>
          </a:p>
          <a:p>
            <a:pPr lvl="0">
              <a:lnSpc>
                <a:spcPct val="150000"/>
              </a:lnSpc>
            </a:pPr>
            <a:endParaRPr lang="en-US" sz="800" dirty="0"/>
          </a:p>
          <a:p>
            <a:endParaRPr lang="en-US" dirty="0"/>
          </a:p>
        </p:txBody>
      </p:sp>
      <p:sp>
        <p:nvSpPr>
          <p:cNvPr id="23" name="TextBox 22"/>
          <p:cNvSpPr txBox="1"/>
          <p:nvPr/>
        </p:nvSpPr>
        <p:spPr>
          <a:xfrm>
            <a:off x="4493511" y="4279484"/>
            <a:ext cx="1457857" cy="230832"/>
          </a:xfrm>
          <a:prstGeom prst="rect">
            <a:avLst/>
          </a:prstGeom>
          <a:noFill/>
        </p:spPr>
        <p:txBody>
          <a:bodyPr wrap="square" rtlCol="0">
            <a:spAutoFit/>
          </a:bodyPr>
          <a:lstStyle/>
          <a:p>
            <a:r>
              <a:rPr lang="en-US" sz="900" dirty="0">
                <a:solidFill>
                  <a:srgbClr val="1A8CB2"/>
                </a:solidFill>
              </a:rPr>
              <a:t>Goals</a:t>
            </a:r>
          </a:p>
        </p:txBody>
      </p:sp>
      <p:sp>
        <p:nvSpPr>
          <p:cNvPr id="24" name="TextBox 23"/>
          <p:cNvSpPr txBox="1"/>
          <p:nvPr/>
        </p:nvSpPr>
        <p:spPr>
          <a:xfrm>
            <a:off x="6695695" y="4271905"/>
            <a:ext cx="1457857" cy="230832"/>
          </a:xfrm>
          <a:prstGeom prst="rect">
            <a:avLst/>
          </a:prstGeom>
          <a:noFill/>
        </p:spPr>
        <p:txBody>
          <a:bodyPr wrap="square" rtlCol="0">
            <a:spAutoFit/>
          </a:bodyPr>
          <a:lstStyle/>
          <a:p>
            <a:r>
              <a:rPr lang="en-US" sz="900" dirty="0">
                <a:solidFill>
                  <a:srgbClr val="1A8CB2"/>
                </a:solidFill>
              </a:rPr>
              <a:t>Frustrations</a:t>
            </a:r>
          </a:p>
        </p:txBody>
      </p:sp>
      <p:sp>
        <p:nvSpPr>
          <p:cNvPr id="25" name="TextBox 24"/>
          <p:cNvSpPr txBox="1"/>
          <p:nvPr/>
        </p:nvSpPr>
        <p:spPr>
          <a:xfrm>
            <a:off x="4451300" y="3028056"/>
            <a:ext cx="1457857" cy="230832"/>
          </a:xfrm>
          <a:prstGeom prst="rect">
            <a:avLst/>
          </a:prstGeom>
          <a:noFill/>
        </p:spPr>
        <p:txBody>
          <a:bodyPr wrap="square" rtlCol="0">
            <a:spAutoFit/>
          </a:bodyPr>
          <a:lstStyle/>
          <a:p>
            <a:r>
              <a:rPr lang="en-US" sz="900" dirty="0">
                <a:solidFill>
                  <a:srgbClr val="1A8CB2"/>
                </a:solidFill>
              </a:rPr>
              <a:t>Motivations</a:t>
            </a:r>
          </a:p>
        </p:txBody>
      </p:sp>
      <p:sp>
        <p:nvSpPr>
          <p:cNvPr id="26" name="TextBox 25"/>
          <p:cNvSpPr txBox="1"/>
          <p:nvPr/>
        </p:nvSpPr>
        <p:spPr>
          <a:xfrm>
            <a:off x="4067746" y="486105"/>
            <a:ext cx="1243917" cy="1302921"/>
          </a:xfrm>
          <a:prstGeom prst="rect">
            <a:avLst/>
          </a:prstGeom>
          <a:noFill/>
        </p:spPr>
        <p:txBody>
          <a:bodyPr wrap="square" rtlCol="0">
            <a:spAutoFit/>
          </a:bodyPr>
          <a:lstStyle/>
          <a:p>
            <a:pPr marL="171450" indent="-171450">
              <a:lnSpc>
                <a:spcPct val="200000"/>
              </a:lnSpc>
              <a:buClr>
                <a:srgbClr val="2BC0BE"/>
              </a:buClr>
              <a:buFont typeface="Arial"/>
              <a:buChar char="•"/>
            </a:pPr>
            <a:r>
              <a:rPr lang="en-GB" sz="800" dirty="0">
                <a:solidFill>
                  <a:schemeClr val="tx1">
                    <a:lumMod val="50000"/>
                    <a:lumOff val="50000"/>
                  </a:schemeClr>
                </a:solidFill>
              </a:rPr>
              <a:t>Extrovert</a:t>
            </a:r>
          </a:p>
          <a:p>
            <a:pPr marL="171450" indent="-171450">
              <a:lnSpc>
                <a:spcPct val="200000"/>
              </a:lnSpc>
              <a:buClr>
                <a:srgbClr val="2BC0BE"/>
              </a:buClr>
              <a:buFont typeface="Arial"/>
              <a:buChar char="•"/>
            </a:pPr>
            <a:r>
              <a:rPr lang="en-GB" sz="800" dirty="0">
                <a:solidFill>
                  <a:schemeClr val="tx1">
                    <a:lumMod val="50000"/>
                    <a:lumOff val="50000"/>
                  </a:schemeClr>
                </a:solidFill>
              </a:rPr>
              <a:t>Vocal</a:t>
            </a:r>
          </a:p>
          <a:p>
            <a:pPr marL="171450" indent="-171450">
              <a:lnSpc>
                <a:spcPct val="200000"/>
              </a:lnSpc>
              <a:buClr>
                <a:srgbClr val="2BC0BE"/>
              </a:buClr>
              <a:buFont typeface="Arial"/>
              <a:buChar char="•"/>
            </a:pPr>
            <a:r>
              <a:rPr lang="en-GB" sz="800" dirty="0">
                <a:solidFill>
                  <a:schemeClr val="tx1">
                    <a:lumMod val="50000"/>
                    <a:lumOff val="50000"/>
                  </a:schemeClr>
                </a:solidFill>
              </a:rPr>
              <a:t>Social</a:t>
            </a:r>
          </a:p>
          <a:p>
            <a:pPr marL="171450" indent="-171450">
              <a:lnSpc>
                <a:spcPct val="200000"/>
              </a:lnSpc>
              <a:buClr>
                <a:srgbClr val="2BC0BE"/>
              </a:buClr>
              <a:buFont typeface="Arial"/>
              <a:buChar char="•"/>
            </a:pPr>
            <a:r>
              <a:rPr lang="en-GB" sz="800" dirty="0">
                <a:solidFill>
                  <a:schemeClr val="tx1">
                    <a:lumMod val="50000"/>
                    <a:lumOff val="50000"/>
                  </a:schemeClr>
                </a:solidFill>
              </a:rPr>
              <a:t>Stylish</a:t>
            </a:r>
          </a:p>
          <a:p>
            <a:pPr marL="171450" indent="-171450">
              <a:lnSpc>
                <a:spcPct val="200000"/>
              </a:lnSpc>
              <a:buClr>
                <a:srgbClr val="2BC0BE"/>
              </a:buClr>
              <a:buFont typeface="Arial"/>
              <a:buChar char="•"/>
            </a:pPr>
            <a:r>
              <a:rPr lang="en-GB" sz="800" dirty="0">
                <a:solidFill>
                  <a:schemeClr val="tx1">
                    <a:lumMod val="50000"/>
                    <a:lumOff val="50000"/>
                  </a:schemeClr>
                </a:solidFill>
              </a:rPr>
              <a:t>Attention Seeking</a:t>
            </a:r>
            <a:endParaRPr lang="en-US" sz="800" dirty="0">
              <a:solidFill>
                <a:schemeClr val="tx1">
                  <a:lumMod val="50000"/>
                  <a:lumOff val="50000"/>
                </a:schemeClr>
              </a:solidFill>
            </a:endParaRPr>
          </a:p>
        </p:txBody>
      </p:sp>
      <p:sp>
        <p:nvSpPr>
          <p:cNvPr id="28" name="Rectangle 27"/>
          <p:cNvSpPr/>
          <p:nvPr/>
        </p:nvSpPr>
        <p:spPr>
          <a:xfrm>
            <a:off x="8529938" y="-6093"/>
            <a:ext cx="2146943" cy="1245118"/>
          </a:xfrm>
          <a:prstGeom prst="rect">
            <a:avLst/>
          </a:prstGeom>
          <a:gradFill flip="none" rotWithShape="1">
            <a:gsLst>
              <a:gs pos="0">
                <a:srgbClr val="147FAE"/>
              </a:gs>
              <a:gs pos="100000">
                <a:srgbClr val="269FB8"/>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8893097" y="316643"/>
            <a:ext cx="1503075" cy="651140"/>
          </a:xfrm>
          <a:prstGeom prst="rect">
            <a:avLst/>
          </a:prstGeom>
          <a:noFill/>
        </p:spPr>
        <p:txBody>
          <a:bodyPr wrap="square" rtlCol="0">
            <a:spAutoFit/>
          </a:bodyPr>
          <a:lstStyle/>
          <a:p>
            <a:pPr>
              <a:lnSpc>
                <a:spcPct val="140000"/>
              </a:lnSpc>
            </a:pPr>
            <a:r>
              <a:rPr lang="en-GB" sz="900" dirty="0">
                <a:solidFill>
                  <a:schemeClr val="bg1"/>
                </a:solidFill>
              </a:rPr>
              <a:t>“I want to become known in the entertainment industry”</a:t>
            </a:r>
            <a:endParaRPr lang="en-US" sz="900" dirty="0"/>
          </a:p>
        </p:txBody>
      </p:sp>
      <p:sp>
        <p:nvSpPr>
          <p:cNvPr id="29" name="TextBox 28"/>
          <p:cNvSpPr txBox="1"/>
          <p:nvPr/>
        </p:nvSpPr>
        <p:spPr>
          <a:xfrm>
            <a:off x="8688558" y="437567"/>
            <a:ext cx="853524" cy="862993"/>
          </a:xfrm>
          <a:prstGeom prst="rect">
            <a:avLst/>
          </a:prstGeom>
          <a:noFill/>
        </p:spPr>
        <p:txBody>
          <a:bodyPr wrap="square" rtlCol="0">
            <a:spAutoFit/>
          </a:bodyPr>
          <a:lstStyle/>
          <a:p>
            <a:pPr>
              <a:lnSpc>
                <a:spcPct val="50000"/>
              </a:lnSpc>
            </a:pPr>
            <a:r>
              <a:rPr lang="es-ES_tradnl" sz="8000" dirty="0">
                <a:solidFill>
                  <a:schemeClr val="bg1">
                    <a:alpha val="26000"/>
                  </a:schemeClr>
                </a:solidFill>
                <a:latin typeface="Georgia"/>
                <a:cs typeface="Georgia"/>
              </a:rPr>
              <a:t>“</a:t>
            </a:r>
            <a:endParaRPr lang="en-US" sz="8000" dirty="0">
              <a:solidFill>
                <a:schemeClr val="bg1">
                  <a:alpha val="26000"/>
                </a:schemeClr>
              </a:solidFill>
              <a:latin typeface="Georgia"/>
              <a:cs typeface="Georgia"/>
            </a:endParaRPr>
          </a:p>
          <a:p>
            <a:pPr>
              <a:lnSpc>
                <a:spcPct val="50000"/>
              </a:lnSpc>
            </a:pPr>
            <a:endParaRPr lang="en-US" dirty="0"/>
          </a:p>
        </p:txBody>
      </p:sp>
      <p:sp>
        <p:nvSpPr>
          <p:cNvPr id="31" name="TextBox 30"/>
          <p:cNvSpPr txBox="1"/>
          <p:nvPr/>
        </p:nvSpPr>
        <p:spPr>
          <a:xfrm rot="10800000">
            <a:off x="9015391" y="459151"/>
            <a:ext cx="1374608" cy="862993"/>
          </a:xfrm>
          <a:prstGeom prst="rect">
            <a:avLst/>
          </a:prstGeom>
          <a:noFill/>
        </p:spPr>
        <p:txBody>
          <a:bodyPr wrap="square" rtlCol="0">
            <a:spAutoFit/>
          </a:bodyPr>
          <a:lstStyle/>
          <a:p>
            <a:pPr>
              <a:lnSpc>
                <a:spcPct val="50000"/>
              </a:lnSpc>
            </a:pPr>
            <a:endParaRPr lang="en-US" sz="8000" dirty="0">
              <a:solidFill>
                <a:schemeClr val="bg1">
                  <a:alpha val="26000"/>
                </a:schemeClr>
              </a:solidFill>
              <a:latin typeface="Georgia"/>
              <a:cs typeface="Georgia"/>
            </a:endParaRPr>
          </a:p>
          <a:p>
            <a:pPr>
              <a:lnSpc>
                <a:spcPct val="50000"/>
              </a:lnSpc>
            </a:pPr>
            <a:endParaRPr lang="en-US" dirty="0"/>
          </a:p>
        </p:txBody>
      </p:sp>
      <p:sp>
        <p:nvSpPr>
          <p:cNvPr id="32" name="Rectangle 31"/>
          <p:cNvSpPr/>
          <p:nvPr/>
        </p:nvSpPr>
        <p:spPr>
          <a:xfrm>
            <a:off x="8529938" y="1239026"/>
            <a:ext cx="2138062" cy="5626660"/>
          </a:xfrm>
          <a:prstGeom prst="rect">
            <a:avLst/>
          </a:prstGeom>
          <a:solidFill>
            <a:srgbClr val="3F80CD">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cxnSp>
        <p:nvCxnSpPr>
          <p:cNvPr id="34" name="Straight Connector 33"/>
          <p:cNvCxnSpPr/>
          <p:nvPr/>
        </p:nvCxnSpPr>
        <p:spPr>
          <a:xfrm>
            <a:off x="5487527" y="1"/>
            <a:ext cx="0" cy="2769793"/>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a:off x="3873130" y="2769793"/>
            <a:ext cx="4650229" cy="0"/>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3879710" y="3981775"/>
            <a:ext cx="4650229" cy="0"/>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169702" y="3984640"/>
            <a:ext cx="0" cy="2987566"/>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692196" y="1457054"/>
            <a:ext cx="1457857" cy="230832"/>
          </a:xfrm>
          <a:prstGeom prst="rect">
            <a:avLst/>
          </a:prstGeom>
          <a:noFill/>
        </p:spPr>
        <p:txBody>
          <a:bodyPr wrap="square" rtlCol="0">
            <a:spAutoFit/>
          </a:bodyPr>
          <a:lstStyle/>
          <a:p>
            <a:r>
              <a:rPr lang="en-US" sz="900" dirty="0">
                <a:solidFill>
                  <a:srgbClr val="1A8CB2"/>
                </a:solidFill>
              </a:rPr>
              <a:t>Behavior</a:t>
            </a:r>
          </a:p>
        </p:txBody>
      </p:sp>
      <p:sp>
        <p:nvSpPr>
          <p:cNvPr id="43" name="TextBox 42"/>
          <p:cNvSpPr txBox="1"/>
          <p:nvPr/>
        </p:nvSpPr>
        <p:spPr>
          <a:xfrm>
            <a:off x="8731483" y="4006042"/>
            <a:ext cx="1457857" cy="230832"/>
          </a:xfrm>
          <a:prstGeom prst="rect">
            <a:avLst/>
          </a:prstGeom>
          <a:noFill/>
        </p:spPr>
        <p:txBody>
          <a:bodyPr wrap="square" rtlCol="0">
            <a:spAutoFit/>
          </a:bodyPr>
          <a:lstStyle/>
          <a:p>
            <a:r>
              <a:rPr lang="en-US" sz="900" dirty="0">
                <a:solidFill>
                  <a:srgbClr val="1A8CB2"/>
                </a:solidFill>
              </a:rPr>
              <a:t>Influences</a:t>
            </a:r>
          </a:p>
        </p:txBody>
      </p:sp>
      <p:sp>
        <p:nvSpPr>
          <p:cNvPr id="44" name="TextBox 43"/>
          <p:cNvSpPr txBox="1"/>
          <p:nvPr/>
        </p:nvSpPr>
        <p:spPr>
          <a:xfrm>
            <a:off x="8705153" y="1712342"/>
            <a:ext cx="1197790" cy="233397"/>
          </a:xfrm>
          <a:prstGeom prst="rect">
            <a:avLst/>
          </a:prstGeom>
          <a:noFill/>
        </p:spPr>
        <p:txBody>
          <a:bodyPr wrap="square" rtlCol="0">
            <a:spAutoFit/>
          </a:bodyPr>
          <a:lstStyle/>
          <a:p>
            <a:pPr lvl="0">
              <a:lnSpc>
                <a:spcPct val="150000"/>
              </a:lnSpc>
            </a:pPr>
            <a:r>
              <a:rPr lang="en-US" sz="700" dirty="0"/>
              <a:t>Rising TV Talent</a:t>
            </a:r>
          </a:p>
        </p:txBody>
      </p:sp>
      <p:sp>
        <p:nvSpPr>
          <p:cNvPr id="46" name="TextBox 45"/>
          <p:cNvSpPr txBox="1"/>
          <p:nvPr/>
        </p:nvSpPr>
        <p:spPr>
          <a:xfrm>
            <a:off x="8718378" y="2108910"/>
            <a:ext cx="1078401" cy="233397"/>
          </a:xfrm>
          <a:prstGeom prst="rect">
            <a:avLst/>
          </a:prstGeom>
          <a:noFill/>
        </p:spPr>
        <p:txBody>
          <a:bodyPr wrap="square" rtlCol="0">
            <a:spAutoFit/>
          </a:bodyPr>
          <a:lstStyle/>
          <a:p>
            <a:pPr lvl="0">
              <a:lnSpc>
                <a:spcPct val="150000"/>
              </a:lnSpc>
            </a:pPr>
            <a:r>
              <a:rPr lang="en-US" sz="700" dirty="0"/>
              <a:t>Use of media tools</a:t>
            </a:r>
          </a:p>
        </p:txBody>
      </p:sp>
      <p:sp>
        <p:nvSpPr>
          <p:cNvPr id="47" name="TextBox 46"/>
          <p:cNvSpPr txBox="1"/>
          <p:nvPr/>
        </p:nvSpPr>
        <p:spPr>
          <a:xfrm>
            <a:off x="8724865" y="2491754"/>
            <a:ext cx="1071914" cy="233397"/>
          </a:xfrm>
          <a:prstGeom prst="rect">
            <a:avLst/>
          </a:prstGeom>
          <a:noFill/>
        </p:spPr>
        <p:txBody>
          <a:bodyPr wrap="square" rtlCol="0">
            <a:spAutoFit/>
          </a:bodyPr>
          <a:lstStyle/>
          <a:p>
            <a:pPr lvl="0">
              <a:lnSpc>
                <a:spcPct val="150000"/>
              </a:lnSpc>
            </a:pPr>
            <a:r>
              <a:rPr lang="en-US" sz="700" dirty="0"/>
              <a:t>Communication </a:t>
            </a:r>
            <a:endParaRPr lang="en-US" sz="700" dirty="0">
              <a:solidFill>
                <a:srgbClr val="206D7C"/>
              </a:solidFill>
            </a:endParaRPr>
          </a:p>
        </p:txBody>
      </p:sp>
      <p:sp>
        <p:nvSpPr>
          <p:cNvPr id="48" name="TextBox 47"/>
          <p:cNvSpPr txBox="1"/>
          <p:nvPr/>
        </p:nvSpPr>
        <p:spPr>
          <a:xfrm>
            <a:off x="8718112" y="2894416"/>
            <a:ext cx="1198545" cy="233397"/>
          </a:xfrm>
          <a:prstGeom prst="rect">
            <a:avLst/>
          </a:prstGeom>
          <a:noFill/>
        </p:spPr>
        <p:txBody>
          <a:bodyPr wrap="square" rtlCol="0">
            <a:spAutoFit/>
          </a:bodyPr>
          <a:lstStyle/>
          <a:p>
            <a:pPr lvl="0">
              <a:lnSpc>
                <a:spcPct val="150000"/>
              </a:lnSpc>
            </a:pPr>
            <a:r>
              <a:rPr lang="en-US" sz="700" dirty="0"/>
              <a:t>Comfort with Photos</a:t>
            </a:r>
          </a:p>
        </p:txBody>
      </p:sp>
      <p:sp>
        <p:nvSpPr>
          <p:cNvPr id="49" name="TextBox 48"/>
          <p:cNvSpPr txBox="1"/>
          <p:nvPr/>
        </p:nvSpPr>
        <p:spPr>
          <a:xfrm>
            <a:off x="8716095" y="3306742"/>
            <a:ext cx="1186849" cy="406522"/>
          </a:xfrm>
          <a:prstGeom prst="rect">
            <a:avLst/>
          </a:prstGeom>
          <a:noFill/>
        </p:spPr>
        <p:txBody>
          <a:bodyPr wrap="square" rtlCol="0">
            <a:spAutoFit/>
          </a:bodyPr>
          <a:lstStyle/>
          <a:p>
            <a:pPr>
              <a:lnSpc>
                <a:spcPct val="150000"/>
              </a:lnSpc>
            </a:pPr>
            <a:r>
              <a:rPr lang="en-US" sz="700" dirty="0"/>
              <a:t>Ambitious</a:t>
            </a:r>
          </a:p>
          <a:p>
            <a:pPr lvl="0">
              <a:lnSpc>
                <a:spcPct val="150000"/>
              </a:lnSpc>
            </a:pPr>
            <a:endParaRPr lang="en-US" sz="700" dirty="0"/>
          </a:p>
        </p:txBody>
      </p:sp>
      <p:sp>
        <p:nvSpPr>
          <p:cNvPr id="50" name="Rectangle 49"/>
          <p:cNvSpPr/>
          <p:nvPr/>
        </p:nvSpPr>
        <p:spPr>
          <a:xfrm>
            <a:off x="8805265" y="2348388"/>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8807455" y="2348388"/>
            <a:ext cx="908360" cy="50291"/>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p:cNvSpPr/>
          <p:nvPr/>
        </p:nvSpPr>
        <p:spPr>
          <a:xfrm>
            <a:off x="8804281" y="1960456"/>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8806471" y="1960456"/>
            <a:ext cx="1203395" cy="50291"/>
          </a:xfrm>
          <a:prstGeom prst="rect">
            <a:avLst/>
          </a:prstGeom>
          <a:solidFill>
            <a:srgbClr val="1B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ectangle 55"/>
          <p:cNvSpPr/>
          <p:nvPr/>
        </p:nvSpPr>
        <p:spPr>
          <a:xfrm>
            <a:off x="8807455" y="2739868"/>
            <a:ext cx="1499900" cy="50291"/>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p:cNvSpPr/>
          <p:nvPr/>
        </p:nvSpPr>
        <p:spPr>
          <a:xfrm>
            <a:off x="8802090" y="3156490"/>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8804279" y="3156490"/>
            <a:ext cx="1105799" cy="45719"/>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p:cNvSpPr/>
          <p:nvPr/>
        </p:nvSpPr>
        <p:spPr>
          <a:xfrm>
            <a:off x="8805265" y="3557174"/>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8807455" y="3557174"/>
            <a:ext cx="1342597" cy="45719"/>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TextBox 60"/>
          <p:cNvSpPr txBox="1"/>
          <p:nvPr/>
        </p:nvSpPr>
        <p:spPr>
          <a:xfrm>
            <a:off x="8703498" y="4204912"/>
            <a:ext cx="892930" cy="1355436"/>
          </a:xfrm>
          <a:prstGeom prst="rect">
            <a:avLst/>
          </a:prstGeom>
          <a:noFill/>
        </p:spPr>
        <p:txBody>
          <a:bodyPr wrap="square" rtlCol="0">
            <a:spAutoFit/>
          </a:bodyPr>
          <a:lstStyle/>
          <a:p>
            <a:pPr lvl="0">
              <a:lnSpc>
                <a:spcPct val="250000"/>
              </a:lnSpc>
            </a:pPr>
            <a:r>
              <a:rPr lang="en-GB" sz="600" dirty="0"/>
              <a:t>·  CELEBRITIES</a:t>
            </a:r>
            <a:endParaRPr lang="en-US" sz="600" dirty="0"/>
          </a:p>
          <a:p>
            <a:pPr lvl="0">
              <a:lnSpc>
                <a:spcPct val="250000"/>
              </a:lnSpc>
            </a:pPr>
            <a:r>
              <a:rPr lang="en-GB" sz="600" dirty="0"/>
              <a:t>·  </a:t>
            </a:r>
            <a:r>
              <a:rPr lang="es-ES_tradnl" sz="600" dirty="0"/>
              <a:t>SOCIAL MEDIA</a:t>
            </a:r>
          </a:p>
          <a:p>
            <a:pPr lvl="0">
              <a:lnSpc>
                <a:spcPct val="250000"/>
              </a:lnSpc>
            </a:pPr>
            <a:r>
              <a:rPr lang="es-ES_tradnl" sz="600" dirty="0"/>
              <a:t>·  </a:t>
            </a:r>
            <a:r>
              <a:rPr lang="en-US" sz="600" dirty="0"/>
              <a:t>REALTY TV </a:t>
            </a:r>
          </a:p>
          <a:p>
            <a:pPr lvl="0">
              <a:lnSpc>
                <a:spcPct val="250000"/>
              </a:lnSpc>
            </a:pPr>
            <a:endParaRPr lang="en-US" dirty="0">
              <a:solidFill>
                <a:schemeClr val="tx1">
                  <a:lumMod val="50000"/>
                  <a:lumOff val="50000"/>
                </a:schemeClr>
              </a:solidFill>
            </a:endParaRPr>
          </a:p>
        </p:txBody>
      </p:sp>
      <p:sp>
        <p:nvSpPr>
          <p:cNvPr id="62" name="TextBox 61"/>
          <p:cNvSpPr txBox="1"/>
          <p:nvPr/>
        </p:nvSpPr>
        <p:spPr>
          <a:xfrm>
            <a:off x="-1076240" y="1049385"/>
            <a:ext cx="184666" cy="369332"/>
          </a:xfrm>
          <a:prstGeom prst="rect">
            <a:avLst/>
          </a:prstGeom>
          <a:noFill/>
        </p:spPr>
        <p:txBody>
          <a:bodyPr wrap="none" rtlCol="0">
            <a:spAutoFit/>
          </a:bodyPr>
          <a:lstStyle/>
          <a:p>
            <a:endParaRPr lang="en-US" dirty="0"/>
          </a:p>
        </p:txBody>
      </p:sp>
      <p:sp>
        <p:nvSpPr>
          <p:cNvPr id="63" name="TextBox 62"/>
          <p:cNvSpPr txBox="1"/>
          <p:nvPr/>
        </p:nvSpPr>
        <p:spPr>
          <a:xfrm>
            <a:off x="9466659" y="4195569"/>
            <a:ext cx="895719" cy="1355436"/>
          </a:xfrm>
          <a:prstGeom prst="rect">
            <a:avLst/>
          </a:prstGeom>
          <a:noFill/>
        </p:spPr>
        <p:txBody>
          <a:bodyPr wrap="square" rtlCol="0">
            <a:spAutoFit/>
          </a:bodyPr>
          <a:lstStyle/>
          <a:p>
            <a:pPr lvl="0">
              <a:lnSpc>
                <a:spcPct val="250000"/>
              </a:lnSpc>
            </a:pPr>
            <a:r>
              <a:rPr lang="en-GB" sz="600" dirty="0"/>
              <a:t>·  </a:t>
            </a:r>
            <a:r>
              <a:rPr lang="en-US" sz="600" dirty="0"/>
              <a:t>FASHION BLOGS</a:t>
            </a:r>
          </a:p>
          <a:p>
            <a:pPr lvl="0">
              <a:lnSpc>
                <a:spcPct val="250000"/>
              </a:lnSpc>
            </a:pPr>
            <a:r>
              <a:rPr lang="en-GB" sz="600" dirty="0"/>
              <a:t>·  </a:t>
            </a:r>
            <a:r>
              <a:rPr lang="es-ES_tradnl" sz="600" dirty="0"/>
              <a:t>TRENDING ART</a:t>
            </a:r>
          </a:p>
          <a:p>
            <a:pPr lvl="0">
              <a:lnSpc>
                <a:spcPct val="250000"/>
              </a:lnSpc>
            </a:pPr>
            <a:r>
              <a:rPr lang="es-ES_tradnl" sz="600" dirty="0"/>
              <a:t>·  </a:t>
            </a:r>
            <a:r>
              <a:rPr lang="en-US" sz="600" dirty="0"/>
              <a:t>MUSIC LYRICS</a:t>
            </a:r>
          </a:p>
          <a:p>
            <a:pPr lvl="0">
              <a:lnSpc>
                <a:spcPct val="250000"/>
              </a:lnSpc>
            </a:pPr>
            <a:endParaRPr lang="en-US" dirty="0">
              <a:solidFill>
                <a:schemeClr val="tx1">
                  <a:lumMod val="50000"/>
                  <a:lumOff val="50000"/>
                </a:schemeClr>
              </a:solidFill>
            </a:endParaRPr>
          </a:p>
        </p:txBody>
      </p:sp>
      <p:cxnSp>
        <p:nvCxnSpPr>
          <p:cNvPr id="71" name="Straight Connector 70"/>
          <p:cNvCxnSpPr/>
          <p:nvPr/>
        </p:nvCxnSpPr>
        <p:spPr>
          <a:xfrm>
            <a:off x="8802089" y="3851239"/>
            <a:ext cx="1547976"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098156" y="3435776"/>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cxnSpLocks/>
            <a:endCxn id="89" idx="1"/>
          </p:cNvCxnSpPr>
          <p:nvPr/>
        </p:nvCxnSpPr>
        <p:spPr>
          <a:xfrm flipV="1">
            <a:off x="5098157" y="3425515"/>
            <a:ext cx="838163" cy="10261"/>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098156" y="3657972"/>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a:cxnSpLocks/>
          </p:cNvCxnSpPr>
          <p:nvPr/>
        </p:nvCxnSpPr>
        <p:spPr>
          <a:xfrm flipV="1">
            <a:off x="5099992" y="3657214"/>
            <a:ext cx="904078" cy="5083"/>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7221095" y="3440418"/>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a:cxnSpLocks/>
            <a:endCxn id="91" idx="2"/>
          </p:cNvCxnSpPr>
          <p:nvPr/>
        </p:nvCxnSpPr>
        <p:spPr>
          <a:xfrm>
            <a:off x="7221096" y="3440418"/>
            <a:ext cx="761603" cy="6332"/>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7221095" y="3659271"/>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7221096" y="3659271"/>
            <a:ext cx="704851" cy="5492"/>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89" name="Oval 88"/>
          <p:cNvSpPr/>
          <p:nvPr/>
        </p:nvSpPr>
        <p:spPr>
          <a:xfrm>
            <a:off x="5923190" y="3412385"/>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0" name="Oval 89"/>
          <p:cNvSpPr/>
          <p:nvPr/>
        </p:nvSpPr>
        <p:spPr>
          <a:xfrm>
            <a:off x="5951368" y="3627648"/>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1" name="Oval 90"/>
          <p:cNvSpPr/>
          <p:nvPr/>
        </p:nvSpPr>
        <p:spPr>
          <a:xfrm>
            <a:off x="7982699" y="3401920"/>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2" name="Oval 91"/>
          <p:cNvSpPr/>
          <p:nvPr/>
        </p:nvSpPr>
        <p:spPr>
          <a:xfrm>
            <a:off x="7876580" y="3614472"/>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3" name="TextBox 92"/>
          <p:cNvSpPr txBox="1"/>
          <p:nvPr/>
        </p:nvSpPr>
        <p:spPr>
          <a:xfrm>
            <a:off x="4202729" y="3286621"/>
            <a:ext cx="1010662" cy="233397"/>
          </a:xfrm>
          <a:prstGeom prst="rect">
            <a:avLst/>
          </a:prstGeom>
          <a:noFill/>
        </p:spPr>
        <p:txBody>
          <a:bodyPr wrap="square" rtlCol="0">
            <a:spAutoFit/>
          </a:bodyPr>
          <a:lstStyle/>
          <a:p>
            <a:pPr lvl="0">
              <a:lnSpc>
                <a:spcPct val="150000"/>
              </a:lnSpc>
            </a:pPr>
            <a:r>
              <a:rPr lang="en-US" sz="700" dirty="0">
                <a:solidFill>
                  <a:srgbClr val="FFC000"/>
                </a:solidFill>
              </a:rPr>
              <a:t>PHOTOGRAPHY</a:t>
            </a:r>
          </a:p>
        </p:txBody>
      </p:sp>
      <p:sp>
        <p:nvSpPr>
          <p:cNvPr id="94" name="TextBox 93"/>
          <p:cNvSpPr txBox="1"/>
          <p:nvPr/>
        </p:nvSpPr>
        <p:spPr>
          <a:xfrm>
            <a:off x="4207265" y="3516895"/>
            <a:ext cx="1010662" cy="233397"/>
          </a:xfrm>
          <a:prstGeom prst="rect">
            <a:avLst/>
          </a:prstGeom>
          <a:noFill/>
        </p:spPr>
        <p:txBody>
          <a:bodyPr wrap="square" rtlCol="0">
            <a:spAutoFit/>
          </a:bodyPr>
          <a:lstStyle/>
          <a:p>
            <a:pPr lvl="0">
              <a:lnSpc>
                <a:spcPct val="150000"/>
              </a:lnSpc>
            </a:pPr>
            <a:r>
              <a:rPr lang="en-US" sz="700" dirty="0">
                <a:solidFill>
                  <a:srgbClr val="FFC000"/>
                </a:solidFill>
              </a:rPr>
              <a:t>POPULARITY</a:t>
            </a:r>
          </a:p>
        </p:txBody>
      </p:sp>
      <p:sp>
        <p:nvSpPr>
          <p:cNvPr id="95" name="TextBox 94"/>
          <p:cNvSpPr txBox="1"/>
          <p:nvPr/>
        </p:nvSpPr>
        <p:spPr>
          <a:xfrm>
            <a:off x="6312021" y="3293362"/>
            <a:ext cx="1022754" cy="233397"/>
          </a:xfrm>
          <a:prstGeom prst="rect">
            <a:avLst/>
          </a:prstGeom>
          <a:noFill/>
        </p:spPr>
        <p:txBody>
          <a:bodyPr wrap="square" rtlCol="0">
            <a:spAutoFit/>
          </a:bodyPr>
          <a:lstStyle/>
          <a:p>
            <a:pPr lvl="0">
              <a:lnSpc>
                <a:spcPct val="150000"/>
              </a:lnSpc>
            </a:pPr>
            <a:r>
              <a:rPr lang="en-US" sz="700" dirty="0">
                <a:solidFill>
                  <a:srgbClr val="FFC000"/>
                </a:solidFill>
              </a:rPr>
              <a:t>SELF PROMOTION</a:t>
            </a:r>
          </a:p>
        </p:txBody>
      </p:sp>
      <p:sp>
        <p:nvSpPr>
          <p:cNvPr id="96" name="TextBox 95"/>
          <p:cNvSpPr txBox="1"/>
          <p:nvPr/>
        </p:nvSpPr>
        <p:spPr>
          <a:xfrm>
            <a:off x="6319946" y="3506798"/>
            <a:ext cx="1010662" cy="233397"/>
          </a:xfrm>
          <a:prstGeom prst="rect">
            <a:avLst/>
          </a:prstGeom>
          <a:noFill/>
        </p:spPr>
        <p:txBody>
          <a:bodyPr wrap="square" rtlCol="0">
            <a:spAutoFit/>
          </a:bodyPr>
          <a:lstStyle/>
          <a:p>
            <a:pPr lvl="0">
              <a:lnSpc>
                <a:spcPct val="150000"/>
              </a:lnSpc>
            </a:pPr>
            <a:r>
              <a:rPr lang="en-US" sz="700" dirty="0">
                <a:solidFill>
                  <a:srgbClr val="FFC000"/>
                </a:solidFill>
              </a:rPr>
              <a:t>USER TECH ABILITY</a:t>
            </a:r>
          </a:p>
        </p:txBody>
      </p:sp>
      <p:pic>
        <p:nvPicPr>
          <p:cNvPr id="97" name="Picture 96" descr="bio-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2358" y="222944"/>
            <a:ext cx="223533" cy="223533"/>
          </a:xfrm>
          <a:prstGeom prst="rect">
            <a:avLst/>
          </a:prstGeom>
        </p:spPr>
      </p:pic>
      <p:pic>
        <p:nvPicPr>
          <p:cNvPr id="98" name="Picture 97" descr="frustrations-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2036" y="4316386"/>
            <a:ext cx="208249" cy="208249"/>
          </a:xfrm>
          <a:prstGeom prst="rect">
            <a:avLst/>
          </a:prstGeom>
        </p:spPr>
      </p:pic>
      <p:pic>
        <p:nvPicPr>
          <p:cNvPr id="99" name="Picture 98" descr="goals-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0669" y="4233477"/>
            <a:ext cx="240427" cy="240427"/>
          </a:xfrm>
          <a:prstGeom prst="rect">
            <a:avLst/>
          </a:prstGeom>
        </p:spPr>
      </p:pic>
      <p:pic>
        <p:nvPicPr>
          <p:cNvPr id="101" name="Picture 100" descr="personality-ico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0718" y="209908"/>
            <a:ext cx="240427" cy="240427"/>
          </a:xfrm>
          <a:prstGeom prst="rect">
            <a:avLst/>
          </a:prstGeom>
        </p:spPr>
      </p:pic>
      <p:sp>
        <p:nvSpPr>
          <p:cNvPr id="105" name="TextBox 104"/>
          <p:cNvSpPr txBox="1"/>
          <p:nvPr/>
        </p:nvSpPr>
        <p:spPr>
          <a:xfrm>
            <a:off x="8735797" y="6115216"/>
            <a:ext cx="714688" cy="200055"/>
          </a:xfrm>
          <a:prstGeom prst="rect">
            <a:avLst/>
          </a:prstGeom>
          <a:noFill/>
        </p:spPr>
        <p:txBody>
          <a:bodyPr wrap="square" rtlCol="0">
            <a:spAutoFit/>
          </a:bodyPr>
          <a:lstStyle/>
          <a:p>
            <a:r>
              <a:rPr lang="es-ES_tradnl" sz="700" dirty="0">
                <a:solidFill>
                  <a:schemeClr val="tx1">
                    <a:lumMod val="50000"/>
                    <a:lumOff val="50000"/>
                  </a:schemeClr>
                </a:solidFill>
              </a:rPr>
              <a:t>Instagram</a:t>
            </a:r>
            <a:endParaRPr lang="en-US" dirty="0"/>
          </a:p>
        </p:txBody>
      </p:sp>
      <p:sp>
        <p:nvSpPr>
          <p:cNvPr id="64" name="TextBox 63"/>
          <p:cNvSpPr txBox="1"/>
          <p:nvPr/>
        </p:nvSpPr>
        <p:spPr>
          <a:xfrm>
            <a:off x="8732123" y="5309039"/>
            <a:ext cx="1457857" cy="230832"/>
          </a:xfrm>
          <a:prstGeom prst="rect">
            <a:avLst/>
          </a:prstGeom>
          <a:noFill/>
        </p:spPr>
        <p:txBody>
          <a:bodyPr wrap="square" rtlCol="0">
            <a:spAutoFit/>
          </a:bodyPr>
          <a:lstStyle/>
          <a:p>
            <a:r>
              <a:rPr lang="en-US" sz="900" dirty="0">
                <a:solidFill>
                  <a:srgbClr val="1A8CB2"/>
                </a:solidFill>
              </a:rPr>
              <a:t>Frequently used apps</a:t>
            </a:r>
          </a:p>
        </p:txBody>
      </p:sp>
      <p:sp>
        <p:nvSpPr>
          <p:cNvPr id="106" name="TextBox 105"/>
          <p:cNvSpPr txBox="1"/>
          <p:nvPr/>
        </p:nvSpPr>
        <p:spPr>
          <a:xfrm>
            <a:off x="9344646" y="6115216"/>
            <a:ext cx="565433" cy="477054"/>
          </a:xfrm>
          <a:prstGeom prst="rect">
            <a:avLst/>
          </a:prstGeom>
          <a:noFill/>
        </p:spPr>
        <p:txBody>
          <a:bodyPr wrap="square" rtlCol="0">
            <a:spAutoFit/>
          </a:bodyPr>
          <a:lstStyle/>
          <a:p>
            <a:pPr algn="ctr"/>
            <a:r>
              <a:rPr lang="en-US" sz="700" dirty="0"/>
              <a:t>Twitter</a:t>
            </a:r>
          </a:p>
          <a:p>
            <a:endParaRPr lang="en-US" dirty="0"/>
          </a:p>
        </p:txBody>
      </p:sp>
      <p:sp>
        <p:nvSpPr>
          <p:cNvPr id="107" name="TextBox 106"/>
          <p:cNvSpPr txBox="1"/>
          <p:nvPr/>
        </p:nvSpPr>
        <p:spPr>
          <a:xfrm>
            <a:off x="9931695" y="6108318"/>
            <a:ext cx="714688" cy="200055"/>
          </a:xfrm>
          <a:prstGeom prst="rect">
            <a:avLst/>
          </a:prstGeom>
          <a:noFill/>
        </p:spPr>
        <p:txBody>
          <a:bodyPr wrap="square" rtlCol="0">
            <a:spAutoFit/>
          </a:bodyPr>
          <a:lstStyle/>
          <a:p>
            <a:pPr lvl="0"/>
            <a:r>
              <a:rPr lang="en-GB" sz="700" dirty="0"/>
              <a:t>Facebook</a:t>
            </a:r>
            <a:endParaRPr lang="en-US" dirty="0"/>
          </a:p>
        </p:txBody>
      </p:sp>
      <p:pic>
        <p:nvPicPr>
          <p:cNvPr id="3" name="Picture 2" descr="motivations-icon.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79199" y="3006655"/>
            <a:ext cx="158808" cy="230832"/>
          </a:xfrm>
          <a:prstGeom prst="rect">
            <a:avLst/>
          </a:prstGeom>
        </p:spPr>
      </p:pic>
      <p:pic>
        <p:nvPicPr>
          <p:cNvPr id="5" name="Picture 4"/>
          <p:cNvPicPr>
            <a:picLocks noChangeAspect="1"/>
          </p:cNvPicPr>
          <p:nvPr/>
        </p:nvPicPr>
        <p:blipFill>
          <a:blip r:embed="rId9"/>
          <a:srcRect/>
          <a:stretch/>
        </p:blipFill>
        <p:spPr>
          <a:xfrm>
            <a:off x="8856045" y="5713926"/>
            <a:ext cx="320891" cy="320891"/>
          </a:xfrm>
          <a:prstGeom prst="rect">
            <a:avLst/>
          </a:prstGeom>
        </p:spPr>
      </p:pic>
      <p:pic>
        <p:nvPicPr>
          <p:cNvPr id="6" name="Picture 5"/>
          <p:cNvPicPr>
            <a:picLocks noChangeAspect="1"/>
          </p:cNvPicPr>
          <p:nvPr/>
        </p:nvPicPr>
        <p:blipFill>
          <a:blip r:embed="rId10"/>
          <a:srcRect/>
          <a:stretch/>
        </p:blipFill>
        <p:spPr>
          <a:xfrm>
            <a:off x="9475793" y="5713926"/>
            <a:ext cx="286155" cy="286155"/>
          </a:xfrm>
          <a:prstGeom prst="rect">
            <a:avLst/>
          </a:prstGeom>
        </p:spPr>
      </p:pic>
      <p:pic>
        <p:nvPicPr>
          <p:cNvPr id="13" name="Picture 12"/>
          <p:cNvPicPr>
            <a:picLocks noChangeAspect="1"/>
          </p:cNvPicPr>
          <p:nvPr/>
        </p:nvPicPr>
        <p:blipFill>
          <a:blip r:embed="rId11"/>
          <a:srcRect/>
          <a:stretch/>
        </p:blipFill>
        <p:spPr>
          <a:xfrm>
            <a:off x="10102169" y="5756461"/>
            <a:ext cx="247397" cy="247397"/>
          </a:xfrm>
          <a:prstGeom prst="rect">
            <a:avLst/>
          </a:prstGeom>
        </p:spPr>
      </p:pic>
      <p:cxnSp>
        <p:nvCxnSpPr>
          <p:cNvPr id="84" name="Straight Connector 83"/>
          <p:cNvCxnSpPr/>
          <p:nvPr/>
        </p:nvCxnSpPr>
        <p:spPr>
          <a:xfrm>
            <a:off x="8811789" y="5159347"/>
            <a:ext cx="1547976"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3044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l="24398" r="24398"/>
          <a:stretch/>
        </p:blipFill>
        <p:spPr>
          <a:xfrm>
            <a:off x="1523351" y="-15998"/>
            <a:ext cx="2346832" cy="6873998"/>
          </a:xfrm>
          <a:prstGeom prst="rect">
            <a:avLst/>
          </a:prstGeom>
        </p:spPr>
      </p:pic>
      <p:sp>
        <p:nvSpPr>
          <p:cNvPr id="10" name="Rectangle 9"/>
          <p:cNvSpPr/>
          <p:nvPr/>
        </p:nvSpPr>
        <p:spPr>
          <a:xfrm>
            <a:off x="1524001" y="3206780"/>
            <a:ext cx="2355709" cy="3658906"/>
          </a:xfrm>
          <a:prstGeom prst="rect">
            <a:avLst/>
          </a:prstGeom>
          <a:gradFill flip="none" rotWithShape="1">
            <a:gsLst>
              <a:gs pos="0">
                <a:schemeClr val="tx1">
                  <a:alpha val="62000"/>
                </a:schemeClr>
              </a:gs>
              <a:gs pos="100000">
                <a:srgbClr val="FFFFFF">
                  <a:alpha val="0"/>
                </a:srgb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305303" y="4711789"/>
            <a:ext cx="2795362" cy="307777"/>
          </a:xfrm>
          <a:prstGeom prst="rect">
            <a:avLst/>
          </a:prstGeom>
          <a:noFill/>
        </p:spPr>
        <p:txBody>
          <a:bodyPr wrap="square" rtlCol="0">
            <a:spAutoFit/>
          </a:bodyPr>
          <a:lstStyle/>
          <a:p>
            <a:pPr algn="ctr"/>
            <a:r>
              <a:rPr lang="en-US" sz="1400" dirty="0">
                <a:solidFill>
                  <a:schemeClr val="bg1"/>
                </a:solidFill>
              </a:rPr>
              <a:t>JAMES</a:t>
            </a:r>
          </a:p>
        </p:txBody>
      </p:sp>
      <p:sp>
        <p:nvSpPr>
          <p:cNvPr id="11" name="TextBox 10"/>
          <p:cNvSpPr txBox="1"/>
          <p:nvPr/>
        </p:nvSpPr>
        <p:spPr>
          <a:xfrm>
            <a:off x="1911717" y="4983502"/>
            <a:ext cx="1538351" cy="261610"/>
          </a:xfrm>
          <a:prstGeom prst="rect">
            <a:avLst/>
          </a:prstGeom>
          <a:noFill/>
        </p:spPr>
        <p:txBody>
          <a:bodyPr wrap="square" rtlCol="0">
            <a:spAutoFit/>
          </a:bodyPr>
          <a:lstStyle/>
          <a:p>
            <a:pPr algn="ctr"/>
            <a:r>
              <a:rPr lang="en-US" sz="1100" dirty="0">
                <a:solidFill>
                  <a:srgbClr val="FFFFFF"/>
                </a:solidFill>
              </a:rPr>
              <a:t>35, New York</a:t>
            </a:r>
          </a:p>
        </p:txBody>
      </p:sp>
      <p:sp>
        <p:nvSpPr>
          <p:cNvPr id="12" name="TextBox 11"/>
          <p:cNvSpPr txBox="1"/>
          <p:nvPr/>
        </p:nvSpPr>
        <p:spPr>
          <a:xfrm>
            <a:off x="1935010" y="5446302"/>
            <a:ext cx="1538351" cy="246221"/>
          </a:xfrm>
          <a:prstGeom prst="rect">
            <a:avLst/>
          </a:prstGeom>
          <a:noFill/>
        </p:spPr>
        <p:txBody>
          <a:bodyPr wrap="square" rtlCol="0">
            <a:spAutoFit/>
          </a:bodyPr>
          <a:lstStyle/>
          <a:p>
            <a:pPr algn="ctr"/>
            <a:r>
              <a:rPr lang="en-US" sz="1000" dirty="0">
                <a:solidFill>
                  <a:srgbClr val="FFFFFF"/>
                </a:solidFill>
              </a:rPr>
              <a:t>INFLUENCER</a:t>
            </a:r>
          </a:p>
        </p:txBody>
      </p:sp>
      <p:cxnSp>
        <p:nvCxnSpPr>
          <p:cNvPr id="14" name="Straight Connector 13"/>
          <p:cNvCxnSpPr/>
          <p:nvPr/>
        </p:nvCxnSpPr>
        <p:spPr>
          <a:xfrm>
            <a:off x="2333919" y="5337869"/>
            <a:ext cx="745127"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776657" y="5855753"/>
            <a:ext cx="920110" cy="814582"/>
          </a:xfrm>
          <a:prstGeom prst="rect">
            <a:avLst/>
          </a:prstGeom>
          <a:noFill/>
        </p:spPr>
        <p:txBody>
          <a:bodyPr wrap="square" rtlCol="0">
            <a:spAutoFit/>
          </a:bodyPr>
          <a:lstStyle/>
          <a:p>
            <a:pPr>
              <a:lnSpc>
                <a:spcPct val="120000"/>
              </a:lnSpc>
            </a:pPr>
            <a:r>
              <a:rPr lang="en-US" sz="1200" b="1" baseline="30000" dirty="0">
                <a:solidFill>
                  <a:schemeClr val="bg1"/>
                </a:solidFill>
              </a:rPr>
              <a:t>· STATUS</a:t>
            </a:r>
          </a:p>
          <a:p>
            <a:pPr>
              <a:lnSpc>
                <a:spcPct val="120000"/>
              </a:lnSpc>
            </a:pPr>
            <a:r>
              <a:rPr lang="en-US" sz="1200" baseline="30000" dirty="0">
                <a:solidFill>
                  <a:schemeClr val="bg1"/>
                </a:solidFill>
              </a:rPr>
              <a:t>  SINGLE</a:t>
            </a:r>
          </a:p>
          <a:p>
            <a:pPr>
              <a:lnSpc>
                <a:spcPct val="110000"/>
              </a:lnSpc>
            </a:pPr>
            <a:endParaRPr lang="en-US" sz="1200" b="1" baseline="30000" dirty="0">
              <a:solidFill>
                <a:schemeClr val="bg1"/>
              </a:solidFill>
            </a:endParaRPr>
          </a:p>
          <a:p>
            <a:pPr>
              <a:lnSpc>
                <a:spcPct val="120000"/>
              </a:lnSpc>
            </a:pPr>
            <a:r>
              <a:rPr lang="en-US" sz="1200" b="1" baseline="30000" dirty="0">
                <a:solidFill>
                  <a:schemeClr val="bg1"/>
                </a:solidFill>
              </a:rPr>
              <a:t>· TIER</a:t>
            </a:r>
            <a:endParaRPr lang="en-US" sz="1200" baseline="30000" dirty="0">
              <a:solidFill>
                <a:schemeClr val="bg1"/>
              </a:solidFill>
            </a:endParaRPr>
          </a:p>
          <a:p>
            <a:pPr>
              <a:lnSpc>
                <a:spcPct val="120000"/>
              </a:lnSpc>
            </a:pPr>
            <a:r>
              <a:rPr lang="mr-IN" sz="1200" baseline="30000" dirty="0">
                <a:solidFill>
                  <a:schemeClr val="bg1"/>
                </a:solidFill>
              </a:rPr>
              <a:t> </a:t>
            </a:r>
            <a:r>
              <a:rPr lang="en-GB" sz="1200" baseline="30000" dirty="0">
                <a:solidFill>
                  <a:schemeClr val="bg1"/>
                </a:solidFill>
              </a:rPr>
              <a:t>MID-LEVEL</a:t>
            </a:r>
            <a:endParaRPr lang="mr-IN" sz="1000" baseline="30000" dirty="0">
              <a:solidFill>
                <a:schemeClr val="bg1"/>
              </a:solidFill>
            </a:endParaRPr>
          </a:p>
        </p:txBody>
      </p:sp>
      <p:sp>
        <p:nvSpPr>
          <p:cNvPr id="16" name="TextBox 15"/>
          <p:cNvSpPr txBox="1"/>
          <p:nvPr/>
        </p:nvSpPr>
        <p:spPr>
          <a:xfrm>
            <a:off x="2792378" y="5855754"/>
            <a:ext cx="1140431" cy="823944"/>
          </a:xfrm>
          <a:prstGeom prst="rect">
            <a:avLst/>
          </a:prstGeom>
          <a:noFill/>
        </p:spPr>
        <p:txBody>
          <a:bodyPr wrap="square" rtlCol="0">
            <a:spAutoFit/>
          </a:bodyPr>
          <a:lstStyle/>
          <a:p>
            <a:pPr>
              <a:lnSpc>
                <a:spcPct val="120000"/>
              </a:lnSpc>
            </a:pPr>
            <a:r>
              <a:rPr lang="en-US" sz="1200" b="1" baseline="30000" dirty="0">
                <a:solidFill>
                  <a:schemeClr val="bg1"/>
                </a:solidFill>
              </a:rPr>
              <a:t>· SALARY</a:t>
            </a:r>
          </a:p>
          <a:p>
            <a:pPr>
              <a:lnSpc>
                <a:spcPct val="120000"/>
              </a:lnSpc>
            </a:pPr>
            <a:r>
              <a:rPr lang="en-US" sz="1200" baseline="30000" dirty="0">
                <a:solidFill>
                  <a:schemeClr val="bg1"/>
                </a:solidFill>
              </a:rPr>
              <a:t> $150K</a:t>
            </a:r>
          </a:p>
          <a:p>
            <a:pPr>
              <a:lnSpc>
                <a:spcPct val="120000"/>
              </a:lnSpc>
            </a:pPr>
            <a:endParaRPr lang="en-US" sz="1200" b="1" baseline="30000" dirty="0">
              <a:solidFill>
                <a:schemeClr val="bg1"/>
              </a:solidFill>
            </a:endParaRPr>
          </a:p>
          <a:p>
            <a:pPr>
              <a:lnSpc>
                <a:spcPct val="120000"/>
              </a:lnSpc>
            </a:pPr>
            <a:r>
              <a:rPr lang="en-US" sz="1200" b="1" baseline="30000" dirty="0">
                <a:solidFill>
                  <a:schemeClr val="bg1"/>
                </a:solidFill>
              </a:rPr>
              <a:t>· ARCHETYPE</a:t>
            </a:r>
            <a:r>
              <a:rPr lang="en-US" sz="1200" baseline="30000" dirty="0">
                <a:solidFill>
                  <a:schemeClr val="bg1"/>
                </a:solidFill>
              </a:rPr>
              <a:t> </a:t>
            </a:r>
          </a:p>
          <a:p>
            <a:pPr>
              <a:lnSpc>
                <a:spcPct val="120000"/>
              </a:lnSpc>
            </a:pPr>
            <a:r>
              <a:rPr lang="en-GB" sz="1200" baseline="30000" dirty="0">
                <a:solidFill>
                  <a:schemeClr val="bg1"/>
                </a:solidFill>
              </a:rPr>
              <a:t>Attention Seeking</a:t>
            </a:r>
            <a:endParaRPr lang="mr-IN" sz="1200" baseline="30000" dirty="0">
              <a:solidFill>
                <a:schemeClr val="bg1"/>
              </a:solidFill>
            </a:endParaRPr>
          </a:p>
        </p:txBody>
      </p:sp>
      <p:sp>
        <p:nvSpPr>
          <p:cNvPr id="17" name="TextBox 16"/>
          <p:cNvSpPr txBox="1"/>
          <p:nvPr/>
        </p:nvSpPr>
        <p:spPr>
          <a:xfrm>
            <a:off x="4330224" y="219502"/>
            <a:ext cx="1457857" cy="215444"/>
          </a:xfrm>
          <a:prstGeom prst="rect">
            <a:avLst/>
          </a:prstGeom>
          <a:noFill/>
        </p:spPr>
        <p:txBody>
          <a:bodyPr wrap="square" rtlCol="0">
            <a:spAutoFit/>
          </a:bodyPr>
          <a:lstStyle/>
          <a:p>
            <a:r>
              <a:rPr lang="en-US" sz="800" dirty="0">
                <a:solidFill>
                  <a:srgbClr val="1A8CB2"/>
                </a:solidFill>
              </a:rPr>
              <a:t>PERSONALITY</a:t>
            </a:r>
          </a:p>
        </p:txBody>
      </p:sp>
      <p:sp>
        <p:nvSpPr>
          <p:cNvPr id="18" name="TextBox 17"/>
          <p:cNvSpPr txBox="1"/>
          <p:nvPr/>
        </p:nvSpPr>
        <p:spPr>
          <a:xfrm>
            <a:off x="6004070" y="222778"/>
            <a:ext cx="1457857" cy="215444"/>
          </a:xfrm>
          <a:prstGeom prst="rect">
            <a:avLst/>
          </a:prstGeom>
          <a:noFill/>
        </p:spPr>
        <p:txBody>
          <a:bodyPr wrap="square" rtlCol="0">
            <a:spAutoFit/>
          </a:bodyPr>
          <a:lstStyle/>
          <a:p>
            <a:r>
              <a:rPr lang="en-US" sz="800" dirty="0">
                <a:solidFill>
                  <a:srgbClr val="1A8CB2"/>
                </a:solidFill>
              </a:rPr>
              <a:t>BIO</a:t>
            </a:r>
          </a:p>
        </p:txBody>
      </p:sp>
      <p:sp>
        <p:nvSpPr>
          <p:cNvPr id="19" name="TextBox 18"/>
          <p:cNvSpPr txBox="1"/>
          <p:nvPr/>
        </p:nvSpPr>
        <p:spPr>
          <a:xfrm>
            <a:off x="5726725" y="515202"/>
            <a:ext cx="2572416" cy="1515479"/>
          </a:xfrm>
          <a:prstGeom prst="rect">
            <a:avLst/>
          </a:prstGeom>
          <a:noFill/>
        </p:spPr>
        <p:txBody>
          <a:bodyPr wrap="square" rtlCol="0">
            <a:spAutoFit/>
          </a:bodyPr>
          <a:lstStyle/>
          <a:p>
            <a:pPr>
              <a:lnSpc>
                <a:spcPct val="130000"/>
              </a:lnSpc>
            </a:pPr>
            <a:r>
              <a:rPr lang="en-US" sz="800" dirty="0">
                <a:solidFill>
                  <a:schemeClr val="tx1">
                    <a:lumMod val="50000"/>
                    <a:lumOff val="50000"/>
                  </a:schemeClr>
                </a:solidFill>
              </a:rPr>
              <a:t>James is a YouTube influencer, that shows off his driving skills on racetracks with a group of friends. He has been doing this for over 5 years and has a high number of followers on YouTube.</a:t>
            </a:r>
          </a:p>
          <a:p>
            <a:pPr>
              <a:lnSpc>
                <a:spcPct val="130000"/>
              </a:lnSpc>
            </a:pPr>
            <a:endParaRPr lang="en-US" sz="800" dirty="0">
              <a:solidFill>
                <a:schemeClr val="tx1">
                  <a:lumMod val="50000"/>
                  <a:lumOff val="50000"/>
                </a:schemeClr>
              </a:solidFill>
            </a:endParaRPr>
          </a:p>
          <a:p>
            <a:pPr>
              <a:lnSpc>
                <a:spcPct val="130000"/>
              </a:lnSpc>
            </a:pPr>
            <a:r>
              <a:rPr lang="en-US" sz="800" dirty="0">
                <a:solidFill>
                  <a:schemeClr val="tx1">
                    <a:lumMod val="50000"/>
                    <a:lumOff val="50000"/>
                  </a:schemeClr>
                </a:solidFill>
              </a:rPr>
              <a:t>Hs enjoys fixing cars and adding specs to cars and enjoys going to parties. If he is not driving cars, he is traveling to different parts of the country to mingle with likeminded industry types</a:t>
            </a:r>
            <a:endParaRPr lang="en-US" sz="800" dirty="0"/>
          </a:p>
        </p:txBody>
      </p:sp>
      <p:sp>
        <p:nvSpPr>
          <p:cNvPr id="20" name="TextBox 19"/>
          <p:cNvSpPr txBox="1"/>
          <p:nvPr/>
        </p:nvSpPr>
        <p:spPr>
          <a:xfrm>
            <a:off x="4109386" y="4544838"/>
            <a:ext cx="1976197" cy="2031325"/>
          </a:xfrm>
          <a:prstGeom prst="rect">
            <a:avLst/>
          </a:prstGeom>
          <a:noFill/>
        </p:spPr>
        <p:txBody>
          <a:bodyPr wrap="square" rtlCol="0">
            <a:spAutoFit/>
          </a:bodyPr>
          <a:lstStyle/>
          <a:p>
            <a:pPr marL="171450" indent="-171450">
              <a:lnSpc>
                <a:spcPct val="150000"/>
              </a:lnSpc>
              <a:buClr>
                <a:srgbClr val="2BC0BE"/>
              </a:buClr>
              <a:buFont typeface="Arial"/>
              <a:buChar char="•"/>
            </a:pPr>
            <a:r>
              <a:rPr lang="en-GB" sz="800" dirty="0">
                <a:solidFill>
                  <a:schemeClr val="tx1">
                    <a:lumMod val="50000"/>
                    <a:lumOff val="50000"/>
                  </a:schemeClr>
                </a:solidFill>
              </a:rPr>
              <a:t>Increase her brand awareness as a race car enthusiast.</a:t>
            </a:r>
          </a:p>
          <a:p>
            <a:pPr marL="171450" indent="-171450">
              <a:lnSpc>
                <a:spcPct val="150000"/>
              </a:lnSpc>
              <a:buClr>
                <a:srgbClr val="2BC0BE"/>
              </a:buClr>
              <a:buFont typeface="Arial"/>
              <a:buChar char="•"/>
            </a:pPr>
            <a:endParaRPr lang="en-US" sz="800" dirty="0">
              <a:solidFill>
                <a:schemeClr val="tx1">
                  <a:lumMod val="50000"/>
                  <a:lumOff val="50000"/>
                </a:schemeClr>
              </a:solidFill>
            </a:endParaRPr>
          </a:p>
          <a:p>
            <a:pPr marL="171450" indent="-171450">
              <a:lnSpc>
                <a:spcPct val="150000"/>
              </a:lnSpc>
              <a:buClr>
                <a:srgbClr val="2BC0BE"/>
              </a:buClr>
              <a:buFont typeface="Arial"/>
              <a:buChar char="•"/>
            </a:pPr>
            <a:r>
              <a:rPr lang="en-GB" sz="800" dirty="0">
                <a:solidFill>
                  <a:schemeClr val="tx1">
                    <a:lumMod val="50000"/>
                    <a:lumOff val="50000"/>
                  </a:schemeClr>
                </a:solidFill>
              </a:rPr>
              <a:t>Create more followers for his </a:t>
            </a:r>
            <a:r>
              <a:rPr lang="en-GB" sz="800" dirty="0" err="1">
                <a:solidFill>
                  <a:schemeClr val="tx1">
                    <a:lumMod val="50000"/>
                    <a:lumOff val="50000"/>
                  </a:schemeClr>
                </a:solidFill>
              </a:rPr>
              <a:t>youtube</a:t>
            </a:r>
            <a:r>
              <a:rPr lang="en-GB" sz="800" dirty="0">
                <a:solidFill>
                  <a:schemeClr val="tx1">
                    <a:lumMod val="50000"/>
                    <a:lumOff val="50000"/>
                  </a:schemeClr>
                </a:solidFill>
              </a:rPr>
              <a:t> channel.</a:t>
            </a:r>
          </a:p>
          <a:p>
            <a:pPr>
              <a:lnSpc>
                <a:spcPct val="150000"/>
              </a:lnSpc>
              <a:buClr>
                <a:srgbClr val="2BC0BE"/>
              </a:buClr>
            </a:pPr>
            <a:endParaRPr lang="en-US" sz="800" dirty="0">
              <a:solidFill>
                <a:schemeClr val="tx1">
                  <a:lumMod val="50000"/>
                  <a:lumOff val="50000"/>
                </a:schemeClr>
              </a:solidFill>
            </a:endParaRPr>
          </a:p>
          <a:p>
            <a:pPr marL="171450" indent="-171450">
              <a:lnSpc>
                <a:spcPct val="150000"/>
              </a:lnSpc>
              <a:buClr>
                <a:srgbClr val="2BC0BE"/>
              </a:buClr>
              <a:buFont typeface="Arial"/>
              <a:buChar char="•"/>
            </a:pPr>
            <a:r>
              <a:rPr lang="en-GB" sz="800" dirty="0">
                <a:solidFill>
                  <a:schemeClr val="tx1">
                    <a:lumMod val="50000"/>
                    <a:lumOff val="50000"/>
                  </a:schemeClr>
                </a:solidFill>
              </a:rPr>
              <a:t>Have more pictures to brag about</a:t>
            </a:r>
          </a:p>
          <a:p>
            <a:pPr lvl="0">
              <a:lnSpc>
                <a:spcPct val="150000"/>
              </a:lnSpc>
            </a:pPr>
            <a:endParaRPr lang="en-US" sz="800" dirty="0">
              <a:solidFill>
                <a:schemeClr val="tx1">
                  <a:lumMod val="50000"/>
                  <a:lumOff val="50000"/>
                </a:schemeClr>
              </a:solidFill>
            </a:endParaRPr>
          </a:p>
          <a:p>
            <a:endParaRPr lang="en-US" dirty="0"/>
          </a:p>
        </p:txBody>
      </p:sp>
      <p:sp>
        <p:nvSpPr>
          <p:cNvPr id="22" name="TextBox 21"/>
          <p:cNvSpPr txBox="1"/>
          <p:nvPr/>
        </p:nvSpPr>
        <p:spPr>
          <a:xfrm>
            <a:off x="6377165" y="4551318"/>
            <a:ext cx="1976197" cy="2031325"/>
          </a:xfrm>
          <a:prstGeom prst="rect">
            <a:avLst/>
          </a:prstGeom>
          <a:noFill/>
        </p:spPr>
        <p:txBody>
          <a:bodyPr wrap="square" rtlCol="0">
            <a:spAutoFit/>
          </a:bodyPr>
          <a:lstStyle/>
          <a:p>
            <a:pPr marL="171450" indent="-171450">
              <a:lnSpc>
                <a:spcPct val="150000"/>
              </a:lnSpc>
              <a:buClr>
                <a:srgbClr val="2BC0BE"/>
              </a:buClr>
              <a:buFont typeface="Arial"/>
              <a:buChar char="•"/>
            </a:pPr>
            <a:r>
              <a:rPr lang="en-GB" sz="800" dirty="0"/>
              <a:t>Few companies that can give her exposure properly</a:t>
            </a:r>
          </a:p>
          <a:p>
            <a:pPr lvl="0">
              <a:lnSpc>
                <a:spcPct val="150000"/>
              </a:lnSpc>
              <a:buClr>
                <a:srgbClr val="2BC0BE"/>
              </a:buClr>
            </a:pPr>
            <a:endParaRPr lang="en-US" sz="800" dirty="0"/>
          </a:p>
          <a:p>
            <a:pPr marL="171450" indent="-171450">
              <a:lnSpc>
                <a:spcPct val="150000"/>
              </a:lnSpc>
              <a:buClr>
                <a:srgbClr val="2BC0BE"/>
              </a:buClr>
              <a:buFont typeface="Arial"/>
              <a:buChar char="•"/>
            </a:pPr>
            <a:r>
              <a:rPr lang="en-GB" sz="800" dirty="0"/>
              <a:t>Being available to increase brand awareness</a:t>
            </a:r>
          </a:p>
          <a:p>
            <a:pPr marL="171450" indent="-171450">
              <a:lnSpc>
                <a:spcPct val="150000"/>
              </a:lnSpc>
              <a:buClr>
                <a:srgbClr val="2BC0BE"/>
              </a:buClr>
              <a:buFont typeface="Arial"/>
              <a:buChar char="•"/>
            </a:pPr>
            <a:endParaRPr lang="en-US" sz="800" dirty="0"/>
          </a:p>
          <a:p>
            <a:pPr marL="171450" indent="-171450">
              <a:lnSpc>
                <a:spcPct val="150000"/>
              </a:lnSpc>
              <a:buClr>
                <a:srgbClr val="2BC0BE"/>
              </a:buClr>
              <a:buFont typeface="Arial"/>
              <a:buChar char="•"/>
            </a:pPr>
            <a:r>
              <a:rPr lang="en-US" sz="800" dirty="0"/>
              <a:t>Having celebrity status</a:t>
            </a:r>
          </a:p>
          <a:p>
            <a:pPr lvl="0">
              <a:lnSpc>
                <a:spcPct val="150000"/>
              </a:lnSpc>
            </a:pPr>
            <a:endParaRPr lang="en-US" sz="800" dirty="0"/>
          </a:p>
          <a:p>
            <a:pPr lvl="0">
              <a:lnSpc>
                <a:spcPct val="150000"/>
              </a:lnSpc>
            </a:pPr>
            <a:endParaRPr lang="en-US" sz="800" dirty="0"/>
          </a:p>
          <a:p>
            <a:endParaRPr lang="en-US" dirty="0"/>
          </a:p>
        </p:txBody>
      </p:sp>
      <p:sp>
        <p:nvSpPr>
          <p:cNvPr id="23" name="TextBox 22"/>
          <p:cNvSpPr txBox="1"/>
          <p:nvPr/>
        </p:nvSpPr>
        <p:spPr>
          <a:xfrm>
            <a:off x="4493511" y="4279484"/>
            <a:ext cx="1457857" cy="230832"/>
          </a:xfrm>
          <a:prstGeom prst="rect">
            <a:avLst/>
          </a:prstGeom>
          <a:noFill/>
        </p:spPr>
        <p:txBody>
          <a:bodyPr wrap="square" rtlCol="0">
            <a:spAutoFit/>
          </a:bodyPr>
          <a:lstStyle/>
          <a:p>
            <a:r>
              <a:rPr lang="en-US" sz="900" dirty="0">
                <a:solidFill>
                  <a:srgbClr val="1A8CB2"/>
                </a:solidFill>
              </a:rPr>
              <a:t>Goals</a:t>
            </a:r>
          </a:p>
        </p:txBody>
      </p:sp>
      <p:sp>
        <p:nvSpPr>
          <p:cNvPr id="24" name="TextBox 23"/>
          <p:cNvSpPr txBox="1"/>
          <p:nvPr/>
        </p:nvSpPr>
        <p:spPr>
          <a:xfrm>
            <a:off x="6695695" y="4271905"/>
            <a:ext cx="1457857" cy="230832"/>
          </a:xfrm>
          <a:prstGeom prst="rect">
            <a:avLst/>
          </a:prstGeom>
          <a:noFill/>
        </p:spPr>
        <p:txBody>
          <a:bodyPr wrap="square" rtlCol="0">
            <a:spAutoFit/>
          </a:bodyPr>
          <a:lstStyle/>
          <a:p>
            <a:r>
              <a:rPr lang="en-US" sz="900" dirty="0">
                <a:solidFill>
                  <a:srgbClr val="1A8CB2"/>
                </a:solidFill>
              </a:rPr>
              <a:t>Frustrations</a:t>
            </a:r>
          </a:p>
        </p:txBody>
      </p:sp>
      <p:sp>
        <p:nvSpPr>
          <p:cNvPr id="25" name="TextBox 24"/>
          <p:cNvSpPr txBox="1"/>
          <p:nvPr/>
        </p:nvSpPr>
        <p:spPr>
          <a:xfrm>
            <a:off x="4451300" y="3028056"/>
            <a:ext cx="1457857" cy="230832"/>
          </a:xfrm>
          <a:prstGeom prst="rect">
            <a:avLst/>
          </a:prstGeom>
          <a:noFill/>
        </p:spPr>
        <p:txBody>
          <a:bodyPr wrap="square" rtlCol="0">
            <a:spAutoFit/>
          </a:bodyPr>
          <a:lstStyle/>
          <a:p>
            <a:r>
              <a:rPr lang="en-US" sz="900" dirty="0">
                <a:solidFill>
                  <a:srgbClr val="1A8CB2"/>
                </a:solidFill>
              </a:rPr>
              <a:t>Motivations</a:t>
            </a:r>
          </a:p>
        </p:txBody>
      </p:sp>
      <p:sp>
        <p:nvSpPr>
          <p:cNvPr id="26" name="TextBox 25"/>
          <p:cNvSpPr txBox="1"/>
          <p:nvPr/>
        </p:nvSpPr>
        <p:spPr>
          <a:xfrm>
            <a:off x="4067746" y="486105"/>
            <a:ext cx="1243917" cy="1302921"/>
          </a:xfrm>
          <a:prstGeom prst="rect">
            <a:avLst/>
          </a:prstGeom>
          <a:noFill/>
        </p:spPr>
        <p:txBody>
          <a:bodyPr wrap="square" rtlCol="0">
            <a:spAutoFit/>
          </a:bodyPr>
          <a:lstStyle/>
          <a:p>
            <a:pPr marL="171450" indent="-171450">
              <a:lnSpc>
                <a:spcPct val="200000"/>
              </a:lnSpc>
              <a:buClr>
                <a:srgbClr val="2BC0BE"/>
              </a:buClr>
              <a:buFont typeface="Arial"/>
              <a:buChar char="•"/>
            </a:pPr>
            <a:r>
              <a:rPr lang="en-GB" sz="800" dirty="0">
                <a:solidFill>
                  <a:schemeClr val="tx1">
                    <a:lumMod val="50000"/>
                    <a:lumOff val="50000"/>
                  </a:schemeClr>
                </a:solidFill>
              </a:rPr>
              <a:t>Extrovert</a:t>
            </a:r>
          </a:p>
          <a:p>
            <a:pPr marL="171450" indent="-171450">
              <a:lnSpc>
                <a:spcPct val="200000"/>
              </a:lnSpc>
              <a:buClr>
                <a:srgbClr val="2BC0BE"/>
              </a:buClr>
              <a:buFont typeface="Arial"/>
              <a:buChar char="•"/>
            </a:pPr>
            <a:r>
              <a:rPr lang="en-GB" sz="800" dirty="0">
                <a:solidFill>
                  <a:schemeClr val="tx1">
                    <a:lumMod val="50000"/>
                    <a:lumOff val="50000"/>
                  </a:schemeClr>
                </a:solidFill>
              </a:rPr>
              <a:t>Charming</a:t>
            </a:r>
          </a:p>
          <a:p>
            <a:pPr marL="171450" indent="-171450">
              <a:lnSpc>
                <a:spcPct val="200000"/>
              </a:lnSpc>
              <a:buClr>
                <a:srgbClr val="2BC0BE"/>
              </a:buClr>
              <a:buFont typeface="Arial"/>
              <a:buChar char="•"/>
            </a:pPr>
            <a:r>
              <a:rPr lang="en-GB" sz="800" dirty="0">
                <a:solidFill>
                  <a:schemeClr val="tx1">
                    <a:lumMod val="50000"/>
                    <a:lumOff val="50000"/>
                  </a:schemeClr>
                </a:solidFill>
              </a:rPr>
              <a:t>Social</a:t>
            </a:r>
          </a:p>
          <a:p>
            <a:pPr marL="171450" indent="-171450">
              <a:lnSpc>
                <a:spcPct val="200000"/>
              </a:lnSpc>
              <a:buClr>
                <a:srgbClr val="2BC0BE"/>
              </a:buClr>
              <a:buFont typeface="Arial"/>
              <a:buChar char="•"/>
            </a:pPr>
            <a:r>
              <a:rPr lang="en-GB" sz="800" dirty="0">
                <a:solidFill>
                  <a:schemeClr val="tx1">
                    <a:lumMod val="50000"/>
                    <a:lumOff val="50000"/>
                  </a:schemeClr>
                </a:solidFill>
              </a:rPr>
              <a:t>Stylish</a:t>
            </a:r>
          </a:p>
          <a:p>
            <a:pPr marL="171450" indent="-171450">
              <a:lnSpc>
                <a:spcPct val="200000"/>
              </a:lnSpc>
              <a:buClr>
                <a:srgbClr val="2BC0BE"/>
              </a:buClr>
              <a:buFont typeface="Arial"/>
              <a:buChar char="•"/>
            </a:pPr>
            <a:r>
              <a:rPr lang="en-GB" sz="800" dirty="0">
                <a:solidFill>
                  <a:schemeClr val="tx1">
                    <a:lumMod val="50000"/>
                    <a:lumOff val="50000"/>
                  </a:schemeClr>
                </a:solidFill>
              </a:rPr>
              <a:t>Attention Seeking</a:t>
            </a:r>
            <a:endParaRPr lang="en-US" sz="800" dirty="0">
              <a:solidFill>
                <a:schemeClr val="tx1">
                  <a:lumMod val="50000"/>
                  <a:lumOff val="50000"/>
                </a:schemeClr>
              </a:solidFill>
            </a:endParaRPr>
          </a:p>
        </p:txBody>
      </p:sp>
      <p:sp>
        <p:nvSpPr>
          <p:cNvPr id="28" name="Rectangle 27"/>
          <p:cNvSpPr/>
          <p:nvPr/>
        </p:nvSpPr>
        <p:spPr>
          <a:xfrm>
            <a:off x="8529938" y="-6093"/>
            <a:ext cx="2146943" cy="1245118"/>
          </a:xfrm>
          <a:prstGeom prst="rect">
            <a:avLst/>
          </a:prstGeom>
          <a:gradFill flip="none" rotWithShape="1">
            <a:gsLst>
              <a:gs pos="0">
                <a:srgbClr val="147FAE"/>
              </a:gs>
              <a:gs pos="100000">
                <a:srgbClr val="269FB8"/>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8893097" y="316643"/>
            <a:ext cx="1503075" cy="651140"/>
          </a:xfrm>
          <a:prstGeom prst="rect">
            <a:avLst/>
          </a:prstGeom>
          <a:noFill/>
        </p:spPr>
        <p:txBody>
          <a:bodyPr wrap="square" rtlCol="0">
            <a:spAutoFit/>
          </a:bodyPr>
          <a:lstStyle/>
          <a:p>
            <a:pPr>
              <a:lnSpc>
                <a:spcPct val="140000"/>
              </a:lnSpc>
            </a:pPr>
            <a:r>
              <a:rPr lang="en-GB" sz="900" dirty="0">
                <a:solidFill>
                  <a:schemeClr val="bg1"/>
                </a:solidFill>
              </a:rPr>
              <a:t>“I want to create awareness around my racetrack stunts.”</a:t>
            </a:r>
            <a:endParaRPr lang="en-US" sz="900" dirty="0"/>
          </a:p>
        </p:txBody>
      </p:sp>
      <p:sp>
        <p:nvSpPr>
          <p:cNvPr id="29" name="TextBox 28"/>
          <p:cNvSpPr txBox="1"/>
          <p:nvPr/>
        </p:nvSpPr>
        <p:spPr>
          <a:xfrm>
            <a:off x="8688558" y="437567"/>
            <a:ext cx="853524" cy="862993"/>
          </a:xfrm>
          <a:prstGeom prst="rect">
            <a:avLst/>
          </a:prstGeom>
          <a:noFill/>
        </p:spPr>
        <p:txBody>
          <a:bodyPr wrap="square" rtlCol="0">
            <a:spAutoFit/>
          </a:bodyPr>
          <a:lstStyle/>
          <a:p>
            <a:pPr>
              <a:lnSpc>
                <a:spcPct val="50000"/>
              </a:lnSpc>
            </a:pPr>
            <a:r>
              <a:rPr lang="es-ES_tradnl" sz="8000" dirty="0">
                <a:solidFill>
                  <a:schemeClr val="bg1">
                    <a:alpha val="26000"/>
                  </a:schemeClr>
                </a:solidFill>
                <a:latin typeface="Georgia"/>
                <a:cs typeface="Georgia"/>
              </a:rPr>
              <a:t>“</a:t>
            </a:r>
            <a:endParaRPr lang="en-US" sz="8000" dirty="0">
              <a:solidFill>
                <a:schemeClr val="bg1">
                  <a:alpha val="26000"/>
                </a:schemeClr>
              </a:solidFill>
              <a:latin typeface="Georgia"/>
              <a:cs typeface="Georgia"/>
            </a:endParaRPr>
          </a:p>
          <a:p>
            <a:pPr>
              <a:lnSpc>
                <a:spcPct val="50000"/>
              </a:lnSpc>
            </a:pPr>
            <a:endParaRPr lang="en-US" dirty="0"/>
          </a:p>
        </p:txBody>
      </p:sp>
      <p:sp>
        <p:nvSpPr>
          <p:cNvPr id="31" name="TextBox 30"/>
          <p:cNvSpPr txBox="1"/>
          <p:nvPr/>
        </p:nvSpPr>
        <p:spPr>
          <a:xfrm rot="10800000">
            <a:off x="9015391" y="459151"/>
            <a:ext cx="1374608" cy="862993"/>
          </a:xfrm>
          <a:prstGeom prst="rect">
            <a:avLst/>
          </a:prstGeom>
          <a:noFill/>
        </p:spPr>
        <p:txBody>
          <a:bodyPr wrap="square" rtlCol="0">
            <a:spAutoFit/>
          </a:bodyPr>
          <a:lstStyle/>
          <a:p>
            <a:pPr>
              <a:lnSpc>
                <a:spcPct val="50000"/>
              </a:lnSpc>
            </a:pPr>
            <a:endParaRPr lang="en-US" sz="8000" dirty="0">
              <a:solidFill>
                <a:schemeClr val="bg1">
                  <a:alpha val="26000"/>
                </a:schemeClr>
              </a:solidFill>
              <a:latin typeface="Georgia"/>
              <a:cs typeface="Georgia"/>
            </a:endParaRPr>
          </a:p>
          <a:p>
            <a:pPr>
              <a:lnSpc>
                <a:spcPct val="50000"/>
              </a:lnSpc>
            </a:pPr>
            <a:endParaRPr lang="en-US" dirty="0"/>
          </a:p>
        </p:txBody>
      </p:sp>
      <p:sp>
        <p:nvSpPr>
          <p:cNvPr id="32" name="Rectangle 31"/>
          <p:cNvSpPr/>
          <p:nvPr/>
        </p:nvSpPr>
        <p:spPr>
          <a:xfrm>
            <a:off x="8529938" y="1239026"/>
            <a:ext cx="2138062" cy="5626660"/>
          </a:xfrm>
          <a:prstGeom prst="rect">
            <a:avLst/>
          </a:prstGeom>
          <a:solidFill>
            <a:srgbClr val="3F80CD">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cxnSp>
        <p:nvCxnSpPr>
          <p:cNvPr id="34" name="Straight Connector 33"/>
          <p:cNvCxnSpPr/>
          <p:nvPr/>
        </p:nvCxnSpPr>
        <p:spPr>
          <a:xfrm>
            <a:off x="5487527" y="1"/>
            <a:ext cx="0" cy="2769793"/>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a:off x="3873130" y="2769793"/>
            <a:ext cx="4650229" cy="0"/>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3879710" y="3981775"/>
            <a:ext cx="4650229" cy="0"/>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169702" y="3984640"/>
            <a:ext cx="0" cy="2987566"/>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692196" y="1457054"/>
            <a:ext cx="1457857" cy="230832"/>
          </a:xfrm>
          <a:prstGeom prst="rect">
            <a:avLst/>
          </a:prstGeom>
          <a:noFill/>
        </p:spPr>
        <p:txBody>
          <a:bodyPr wrap="square" rtlCol="0">
            <a:spAutoFit/>
          </a:bodyPr>
          <a:lstStyle/>
          <a:p>
            <a:r>
              <a:rPr lang="en-US" sz="900" dirty="0">
                <a:solidFill>
                  <a:srgbClr val="1A8CB2"/>
                </a:solidFill>
              </a:rPr>
              <a:t>Behavior</a:t>
            </a:r>
          </a:p>
        </p:txBody>
      </p:sp>
      <p:sp>
        <p:nvSpPr>
          <p:cNvPr id="43" name="TextBox 42"/>
          <p:cNvSpPr txBox="1"/>
          <p:nvPr/>
        </p:nvSpPr>
        <p:spPr>
          <a:xfrm>
            <a:off x="8731483" y="4006042"/>
            <a:ext cx="1457857" cy="230832"/>
          </a:xfrm>
          <a:prstGeom prst="rect">
            <a:avLst/>
          </a:prstGeom>
          <a:noFill/>
        </p:spPr>
        <p:txBody>
          <a:bodyPr wrap="square" rtlCol="0">
            <a:spAutoFit/>
          </a:bodyPr>
          <a:lstStyle/>
          <a:p>
            <a:r>
              <a:rPr lang="en-US" sz="900" dirty="0">
                <a:solidFill>
                  <a:srgbClr val="1A8CB2"/>
                </a:solidFill>
              </a:rPr>
              <a:t>Influences</a:t>
            </a:r>
          </a:p>
        </p:txBody>
      </p:sp>
      <p:sp>
        <p:nvSpPr>
          <p:cNvPr id="44" name="TextBox 43"/>
          <p:cNvSpPr txBox="1"/>
          <p:nvPr/>
        </p:nvSpPr>
        <p:spPr>
          <a:xfrm>
            <a:off x="8705153" y="1712342"/>
            <a:ext cx="1197790" cy="233397"/>
          </a:xfrm>
          <a:prstGeom prst="rect">
            <a:avLst/>
          </a:prstGeom>
          <a:noFill/>
        </p:spPr>
        <p:txBody>
          <a:bodyPr wrap="square" rtlCol="0">
            <a:spAutoFit/>
          </a:bodyPr>
          <a:lstStyle/>
          <a:p>
            <a:pPr lvl="0">
              <a:lnSpc>
                <a:spcPct val="150000"/>
              </a:lnSpc>
            </a:pPr>
            <a:r>
              <a:rPr lang="en-US" sz="700" dirty="0"/>
              <a:t>Influential</a:t>
            </a:r>
          </a:p>
        </p:txBody>
      </p:sp>
      <p:sp>
        <p:nvSpPr>
          <p:cNvPr id="46" name="TextBox 45"/>
          <p:cNvSpPr txBox="1"/>
          <p:nvPr/>
        </p:nvSpPr>
        <p:spPr>
          <a:xfrm>
            <a:off x="8718378" y="2108910"/>
            <a:ext cx="1078401" cy="233397"/>
          </a:xfrm>
          <a:prstGeom prst="rect">
            <a:avLst/>
          </a:prstGeom>
          <a:noFill/>
        </p:spPr>
        <p:txBody>
          <a:bodyPr wrap="square" rtlCol="0">
            <a:spAutoFit/>
          </a:bodyPr>
          <a:lstStyle/>
          <a:p>
            <a:pPr lvl="0">
              <a:lnSpc>
                <a:spcPct val="150000"/>
              </a:lnSpc>
            </a:pPr>
            <a:r>
              <a:rPr lang="en-US" sz="700" dirty="0"/>
              <a:t>Use of media tools</a:t>
            </a:r>
          </a:p>
        </p:txBody>
      </p:sp>
      <p:sp>
        <p:nvSpPr>
          <p:cNvPr id="47" name="TextBox 46"/>
          <p:cNvSpPr txBox="1"/>
          <p:nvPr/>
        </p:nvSpPr>
        <p:spPr>
          <a:xfrm>
            <a:off x="8724865" y="2491754"/>
            <a:ext cx="1071914" cy="233397"/>
          </a:xfrm>
          <a:prstGeom prst="rect">
            <a:avLst/>
          </a:prstGeom>
          <a:noFill/>
        </p:spPr>
        <p:txBody>
          <a:bodyPr wrap="square" rtlCol="0">
            <a:spAutoFit/>
          </a:bodyPr>
          <a:lstStyle/>
          <a:p>
            <a:pPr lvl="0">
              <a:lnSpc>
                <a:spcPct val="150000"/>
              </a:lnSpc>
            </a:pPr>
            <a:r>
              <a:rPr lang="en-US" sz="700" dirty="0"/>
              <a:t>Communication </a:t>
            </a:r>
            <a:endParaRPr lang="en-US" sz="700" dirty="0">
              <a:solidFill>
                <a:srgbClr val="206D7C"/>
              </a:solidFill>
            </a:endParaRPr>
          </a:p>
        </p:txBody>
      </p:sp>
      <p:sp>
        <p:nvSpPr>
          <p:cNvPr id="48" name="TextBox 47"/>
          <p:cNvSpPr txBox="1"/>
          <p:nvPr/>
        </p:nvSpPr>
        <p:spPr>
          <a:xfrm>
            <a:off x="8718112" y="2894416"/>
            <a:ext cx="1198545" cy="233397"/>
          </a:xfrm>
          <a:prstGeom prst="rect">
            <a:avLst/>
          </a:prstGeom>
          <a:noFill/>
        </p:spPr>
        <p:txBody>
          <a:bodyPr wrap="square" rtlCol="0">
            <a:spAutoFit/>
          </a:bodyPr>
          <a:lstStyle/>
          <a:p>
            <a:pPr lvl="0">
              <a:lnSpc>
                <a:spcPct val="150000"/>
              </a:lnSpc>
            </a:pPr>
            <a:r>
              <a:rPr lang="en-US" sz="700" dirty="0"/>
              <a:t>Comfort with Photos</a:t>
            </a:r>
          </a:p>
        </p:txBody>
      </p:sp>
      <p:sp>
        <p:nvSpPr>
          <p:cNvPr id="49" name="TextBox 48"/>
          <p:cNvSpPr txBox="1"/>
          <p:nvPr/>
        </p:nvSpPr>
        <p:spPr>
          <a:xfrm>
            <a:off x="8716095" y="3306742"/>
            <a:ext cx="1186849" cy="406522"/>
          </a:xfrm>
          <a:prstGeom prst="rect">
            <a:avLst/>
          </a:prstGeom>
          <a:noFill/>
        </p:spPr>
        <p:txBody>
          <a:bodyPr wrap="square" rtlCol="0">
            <a:spAutoFit/>
          </a:bodyPr>
          <a:lstStyle/>
          <a:p>
            <a:pPr>
              <a:lnSpc>
                <a:spcPct val="150000"/>
              </a:lnSpc>
            </a:pPr>
            <a:r>
              <a:rPr lang="en-US" sz="700" dirty="0"/>
              <a:t>Ambitious</a:t>
            </a:r>
          </a:p>
          <a:p>
            <a:pPr lvl="0">
              <a:lnSpc>
                <a:spcPct val="150000"/>
              </a:lnSpc>
            </a:pPr>
            <a:endParaRPr lang="en-US" sz="700" dirty="0"/>
          </a:p>
        </p:txBody>
      </p:sp>
      <p:sp>
        <p:nvSpPr>
          <p:cNvPr id="50" name="Rectangle 49"/>
          <p:cNvSpPr/>
          <p:nvPr/>
        </p:nvSpPr>
        <p:spPr>
          <a:xfrm>
            <a:off x="8805265" y="2348388"/>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8807455" y="2348388"/>
            <a:ext cx="908360" cy="50291"/>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p:cNvSpPr/>
          <p:nvPr/>
        </p:nvSpPr>
        <p:spPr>
          <a:xfrm>
            <a:off x="8804281" y="1960456"/>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8806471" y="1960456"/>
            <a:ext cx="1203395" cy="50291"/>
          </a:xfrm>
          <a:prstGeom prst="rect">
            <a:avLst/>
          </a:prstGeom>
          <a:solidFill>
            <a:srgbClr val="1B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ectangle 55"/>
          <p:cNvSpPr/>
          <p:nvPr/>
        </p:nvSpPr>
        <p:spPr>
          <a:xfrm>
            <a:off x="8807455" y="2739868"/>
            <a:ext cx="1499900" cy="50291"/>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p:cNvSpPr/>
          <p:nvPr/>
        </p:nvSpPr>
        <p:spPr>
          <a:xfrm>
            <a:off x="8802090" y="3156490"/>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8804279" y="3156490"/>
            <a:ext cx="1105799" cy="45719"/>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p:cNvSpPr/>
          <p:nvPr/>
        </p:nvSpPr>
        <p:spPr>
          <a:xfrm>
            <a:off x="8805265" y="3557174"/>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8807455" y="3557174"/>
            <a:ext cx="1342597" cy="45719"/>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TextBox 60"/>
          <p:cNvSpPr txBox="1"/>
          <p:nvPr/>
        </p:nvSpPr>
        <p:spPr>
          <a:xfrm>
            <a:off x="8703498" y="4204912"/>
            <a:ext cx="892930" cy="1355436"/>
          </a:xfrm>
          <a:prstGeom prst="rect">
            <a:avLst/>
          </a:prstGeom>
          <a:noFill/>
        </p:spPr>
        <p:txBody>
          <a:bodyPr wrap="square" rtlCol="0">
            <a:spAutoFit/>
          </a:bodyPr>
          <a:lstStyle/>
          <a:p>
            <a:pPr lvl="0">
              <a:lnSpc>
                <a:spcPct val="250000"/>
              </a:lnSpc>
            </a:pPr>
            <a:r>
              <a:rPr lang="en-GB" sz="600" dirty="0"/>
              <a:t>·  ACTION MOVIES</a:t>
            </a:r>
            <a:endParaRPr lang="en-US" sz="600" dirty="0"/>
          </a:p>
          <a:p>
            <a:pPr lvl="0">
              <a:lnSpc>
                <a:spcPct val="250000"/>
              </a:lnSpc>
            </a:pPr>
            <a:r>
              <a:rPr lang="en-GB" sz="600" dirty="0"/>
              <a:t>·  </a:t>
            </a:r>
            <a:r>
              <a:rPr lang="es-ES_tradnl" sz="600" dirty="0"/>
              <a:t>SOCIAL MEDIA</a:t>
            </a:r>
          </a:p>
          <a:p>
            <a:pPr lvl="0">
              <a:lnSpc>
                <a:spcPct val="250000"/>
              </a:lnSpc>
            </a:pPr>
            <a:r>
              <a:rPr lang="es-ES_tradnl" sz="600" dirty="0"/>
              <a:t>·  </a:t>
            </a:r>
            <a:r>
              <a:rPr lang="en-US" sz="600" dirty="0"/>
              <a:t>RACE TRACKS </a:t>
            </a:r>
          </a:p>
          <a:p>
            <a:pPr lvl="0">
              <a:lnSpc>
                <a:spcPct val="250000"/>
              </a:lnSpc>
            </a:pPr>
            <a:endParaRPr lang="en-US" dirty="0">
              <a:solidFill>
                <a:schemeClr val="tx1">
                  <a:lumMod val="50000"/>
                  <a:lumOff val="50000"/>
                </a:schemeClr>
              </a:solidFill>
            </a:endParaRPr>
          </a:p>
        </p:txBody>
      </p:sp>
      <p:sp>
        <p:nvSpPr>
          <p:cNvPr id="62" name="TextBox 61"/>
          <p:cNvSpPr txBox="1"/>
          <p:nvPr/>
        </p:nvSpPr>
        <p:spPr>
          <a:xfrm>
            <a:off x="-1076240" y="1049385"/>
            <a:ext cx="184666" cy="369332"/>
          </a:xfrm>
          <a:prstGeom prst="rect">
            <a:avLst/>
          </a:prstGeom>
          <a:noFill/>
        </p:spPr>
        <p:txBody>
          <a:bodyPr wrap="none" rtlCol="0">
            <a:spAutoFit/>
          </a:bodyPr>
          <a:lstStyle/>
          <a:p>
            <a:endParaRPr lang="en-US" dirty="0"/>
          </a:p>
        </p:txBody>
      </p:sp>
      <p:sp>
        <p:nvSpPr>
          <p:cNvPr id="63" name="TextBox 62"/>
          <p:cNvSpPr txBox="1"/>
          <p:nvPr/>
        </p:nvSpPr>
        <p:spPr>
          <a:xfrm>
            <a:off x="9466659" y="4195569"/>
            <a:ext cx="895719" cy="1355436"/>
          </a:xfrm>
          <a:prstGeom prst="rect">
            <a:avLst/>
          </a:prstGeom>
          <a:noFill/>
        </p:spPr>
        <p:txBody>
          <a:bodyPr wrap="square" rtlCol="0">
            <a:spAutoFit/>
          </a:bodyPr>
          <a:lstStyle/>
          <a:p>
            <a:pPr lvl="0">
              <a:lnSpc>
                <a:spcPct val="250000"/>
              </a:lnSpc>
            </a:pPr>
            <a:r>
              <a:rPr lang="en-GB" sz="600" dirty="0"/>
              <a:t>·  </a:t>
            </a:r>
            <a:r>
              <a:rPr lang="en-US" sz="600" dirty="0"/>
              <a:t>CAR BLOGS</a:t>
            </a:r>
          </a:p>
          <a:p>
            <a:pPr lvl="0">
              <a:lnSpc>
                <a:spcPct val="250000"/>
              </a:lnSpc>
            </a:pPr>
            <a:r>
              <a:rPr lang="en-GB" sz="600" dirty="0"/>
              <a:t>·  </a:t>
            </a:r>
            <a:r>
              <a:rPr lang="es-ES_tradnl" sz="600" dirty="0"/>
              <a:t>MUSCLE CARS</a:t>
            </a:r>
          </a:p>
          <a:p>
            <a:pPr lvl="0">
              <a:lnSpc>
                <a:spcPct val="250000"/>
              </a:lnSpc>
            </a:pPr>
            <a:r>
              <a:rPr lang="es-ES_tradnl" sz="600" dirty="0"/>
              <a:t>·  </a:t>
            </a:r>
            <a:r>
              <a:rPr lang="en-US" sz="600" dirty="0"/>
              <a:t>RAP MUSIC</a:t>
            </a:r>
          </a:p>
          <a:p>
            <a:pPr lvl="0">
              <a:lnSpc>
                <a:spcPct val="250000"/>
              </a:lnSpc>
            </a:pPr>
            <a:endParaRPr lang="en-US" dirty="0">
              <a:solidFill>
                <a:schemeClr val="tx1">
                  <a:lumMod val="50000"/>
                  <a:lumOff val="50000"/>
                </a:schemeClr>
              </a:solidFill>
            </a:endParaRPr>
          </a:p>
        </p:txBody>
      </p:sp>
      <p:cxnSp>
        <p:nvCxnSpPr>
          <p:cNvPr id="71" name="Straight Connector 70"/>
          <p:cNvCxnSpPr/>
          <p:nvPr/>
        </p:nvCxnSpPr>
        <p:spPr>
          <a:xfrm>
            <a:off x="8802089" y="3851239"/>
            <a:ext cx="1547976"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098156" y="3435776"/>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cxnSpLocks/>
            <a:endCxn id="89" idx="1"/>
          </p:cNvCxnSpPr>
          <p:nvPr/>
        </p:nvCxnSpPr>
        <p:spPr>
          <a:xfrm flipV="1">
            <a:off x="5098157" y="3425515"/>
            <a:ext cx="838163" cy="10261"/>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098156" y="3657972"/>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a:cxnSpLocks/>
          </p:cNvCxnSpPr>
          <p:nvPr/>
        </p:nvCxnSpPr>
        <p:spPr>
          <a:xfrm flipV="1">
            <a:off x="5099992" y="3657214"/>
            <a:ext cx="904078" cy="5083"/>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7221095" y="3440418"/>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a:cxnSpLocks/>
            <a:endCxn id="91" idx="2"/>
          </p:cNvCxnSpPr>
          <p:nvPr/>
        </p:nvCxnSpPr>
        <p:spPr>
          <a:xfrm>
            <a:off x="7221096" y="3440418"/>
            <a:ext cx="761603" cy="6332"/>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7221095" y="3659271"/>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7221096" y="3659271"/>
            <a:ext cx="704851" cy="5492"/>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89" name="Oval 88"/>
          <p:cNvSpPr/>
          <p:nvPr/>
        </p:nvSpPr>
        <p:spPr>
          <a:xfrm>
            <a:off x="5923190" y="3412385"/>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0" name="Oval 89"/>
          <p:cNvSpPr/>
          <p:nvPr/>
        </p:nvSpPr>
        <p:spPr>
          <a:xfrm>
            <a:off x="5951368" y="3627648"/>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1" name="Oval 90"/>
          <p:cNvSpPr/>
          <p:nvPr/>
        </p:nvSpPr>
        <p:spPr>
          <a:xfrm>
            <a:off x="7982699" y="3401920"/>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2" name="Oval 91"/>
          <p:cNvSpPr/>
          <p:nvPr/>
        </p:nvSpPr>
        <p:spPr>
          <a:xfrm>
            <a:off x="7876580" y="3614472"/>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3" name="TextBox 92"/>
          <p:cNvSpPr txBox="1"/>
          <p:nvPr/>
        </p:nvSpPr>
        <p:spPr>
          <a:xfrm>
            <a:off x="4202729" y="3286621"/>
            <a:ext cx="1010662" cy="233397"/>
          </a:xfrm>
          <a:prstGeom prst="rect">
            <a:avLst/>
          </a:prstGeom>
          <a:noFill/>
        </p:spPr>
        <p:txBody>
          <a:bodyPr wrap="square" rtlCol="0">
            <a:spAutoFit/>
          </a:bodyPr>
          <a:lstStyle/>
          <a:p>
            <a:pPr lvl="0">
              <a:lnSpc>
                <a:spcPct val="150000"/>
              </a:lnSpc>
            </a:pPr>
            <a:r>
              <a:rPr lang="en-US" sz="700" dirty="0">
                <a:solidFill>
                  <a:srgbClr val="FFC000"/>
                </a:solidFill>
              </a:rPr>
              <a:t>PHOTOGRAPHY</a:t>
            </a:r>
          </a:p>
        </p:txBody>
      </p:sp>
      <p:sp>
        <p:nvSpPr>
          <p:cNvPr id="94" name="TextBox 93"/>
          <p:cNvSpPr txBox="1"/>
          <p:nvPr/>
        </p:nvSpPr>
        <p:spPr>
          <a:xfrm>
            <a:off x="4207265" y="3516895"/>
            <a:ext cx="1010662" cy="233397"/>
          </a:xfrm>
          <a:prstGeom prst="rect">
            <a:avLst/>
          </a:prstGeom>
          <a:noFill/>
        </p:spPr>
        <p:txBody>
          <a:bodyPr wrap="square" rtlCol="0">
            <a:spAutoFit/>
          </a:bodyPr>
          <a:lstStyle/>
          <a:p>
            <a:pPr lvl="0">
              <a:lnSpc>
                <a:spcPct val="150000"/>
              </a:lnSpc>
            </a:pPr>
            <a:r>
              <a:rPr lang="en-US" sz="700" dirty="0">
                <a:solidFill>
                  <a:srgbClr val="FFC000"/>
                </a:solidFill>
              </a:rPr>
              <a:t>POPULARITY</a:t>
            </a:r>
          </a:p>
        </p:txBody>
      </p:sp>
      <p:sp>
        <p:nvSpPr>
          <p:cNvPr id="95" name="TextBox 94"/>
          <p:cNvSpPr txBox="1"/>
          <p:nvPr/>
        </p:nvSpPr>
        <p:spPr>
          <a:xfrm>
            <a:off x="6312021" y="3293362"/>
            <a:ext cx="1022754" cy="233397"/>
          </a:xfrm>
          <a:prstGeom prst="rect">
            <a:avLst/>
          </a:prstGeom>
          <a:noFill/>
        </p:spPr>
        <p:txBody>
          <a:bodyPr wrap="square" rtlCol="0">
            <a:spAutoFit/>
          </a:bodyPr>
          <a:lstStyle/>
          <a:p>
            <a:pPr lvl="0">
              <a:lnSpc>
                <a:spcPct val="150000"/>
              </a:lnSpc>
            </a:pPr>
            <a:r>
              <a:rPr lang="en-US" sz="700" dirty="0">
                <a:solidFill>
                  <a:srgbClr val="FFC000"/>
                </a:solidFill>
              </a:rPr>
              <a:t>SELF PROMOTION</a:t>
            </a:r>
          </a:p>
        </p:txBody>
      </p:sp>
      <p:sp>
        <p:nvSpPr>
          <p:cNvPr id="96" name="TextBox 95"/>
          <p:cNvSpPr txBox="1"/>
          <p:nvPr/>
        </p:nvSpPr>
        <p:spPr>
          <a:xfrm>
            <a:off x="6319946" y="3506798"/>
            <a:ext cx="1010662" cy="233397"/>
          </a:xfrm>
          <a:prstGeom prst="rect">
            <a:avLst/>
          </a:prstGeom>
          <a:noFill/>
        </p:spPr>
        <p:txBody>
          <a:bodyPr wrap="square" rtlCol="0">
            <a:spAutoFit/>
          </a:bodyPr>
          <a:lstStyle/>
          <a:p>
            <a:pPr lvl="0">
              <a:lnSpc>
                <a:spcPct val="150000"/>
              </a:lnSpc>
            </a:pPr>
            <a:r>
              <a:rPr lang="en-US" sz="700" dirty="0">
                <a:solidFill>
                  <a:srgbClr val="FFC000"/>
                </a:solidFill>
              </a:rPr>
              <a:t>USER TECH ABILITY</a:t>
            </a:r>
          </a:p>
        </p:txBody>
      </p:sp>
      <p:pic>
        <p:nvPicPr>
          <p:cNvPr id="97" name="Picture 96" descr="bio-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2358" y="222944"/>
            <a:ext cx="223533" cy="223533"/>
          </a:xfrm>
          <a:prstGeom prst="rect">
            <a:avLst/>
          </a:prstGeom>
        </p:spPr>
      </p:pic>
      <p:pic>
        <p:nvPicPr>
          <p:cNvPr id="98" name="Picture 97" descr="frustrations-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2036" y="4316386"/>
            <a:ext cx="208249" cy="208249"/>
          </a:xfrm>
          <a:prstGeom prst="rect">
            <a:avLst/>
          </a:prstGeom>
        </p:spPr>
      </p:pic>
      <p:pic>
        <p:nvPicPr>
          <p:cNvPr id="99" name="Picture 98" descr="goals-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0669" y="4233477"/>
            <a:ext cx="240427" cy="240427"/>
          </a:xfrm>
          <a:prstGeom prst="rect">
            <a:avLst/>
          </a:prstGeom>
        </p:spPr>
      </p:pic>
      <p:pic>
        <p:nvPicPr>
          <p:cNvPr id="101" name="Picture 100" descr="personality-ico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0718" y="209908"/>
            <a:ext cx="240427" cy="240427"/>
          </a:xfrm>
          <a:prstGeom prst="rect">
            <a:avLst/>
          </a:prstGeom>
        </p:spPr>
      </p:pic>
      <p:sp>
        <p:nvSpPr>
          <p:cNvPr id="105" name="TextBox 104"/>
          <p:cNvSpPr txBox="1"/>
          <p:nvPr/>
        </p:nvSpPr>
        <p:spPr>
          <a:xfrm>
            <a:off x="8735797" y="6115216"/>
            <a:ext cx="714688" cy="200055"/>
          </a:xfrm>
          <a:prstGeom prst="rect">
            <a:avLst/>
          </a:prstGeom>
          <a:noFill/>
        </p:spPr>
        <p:txBody>
          <a:bodyPr wrap="square" rtlCol="0">
            <a:spAutoFit/>
          </a:bodyPr>
          <a:lstStyle/>
          <a:p>
            <a:r>
              <a:rPr lang="es-ES_tradnl" sz="700" dirty="0">
                <a:solidFill>
                  <a:schemeClr val="tx1">
                    <a:lumMod val="50000"/>
                    <a:lumOff val="50000"/>
                  </a:schemeClr>
                </a:solidFill>
              </a:rPr>
              <a:t>Instagram</a:t>
            </a:r>
            <a:endParaRPr lang="en-US" dirty="0"/>
          </a:p>
        </p:txBody>
      </p:sp>
      <p:sp>
        <p:nvSpPr>
          <p:cNvPr id="64" name="TextBox 63"/>
          <p:cNvSpPr txBox="1"/>
          <p:nvPr/>
        </p:nvSpPr>
        <p:spPr>
          <a:xfrm>
            <a:off x="8732123" y="5309039"/>
            <a:ext cx="1457857" cy="230832"/>
          </a:xfrm>
          <a:prstGeom prst="rect">
            <a:avLst/>
          </a:prstGeom>
          <a:noFill/>
        </p:spPr>
        <p:txBody>
          <a:bodyPr wrap="square" rtlCol="0">
            <a:spAutoFit/>
          </a:bodyPr>
          <a:lstStyle/>
          <a:p>
            <a:r>
              <a:rPr lang="en-US" sz="900" dirty="0">
                <a:solidFill>
                  <a:srgbClr val="1A8CB2"/>
                </a:solidFill>
              </a:rPr>
              <a:t>Frequently used apps</a:t>
            </a:r>
          </a:p>
        </p:txBody>
      </p:sp>
      <p:sp>
        <p:nvSpPr>
          <p:cNvPr id="106" name="TextBox 105"/>
          <p:cNvSpPr txBox="1"/>
          <p:nvPr/>
        </p:nvSpPr>
        <p:spPr>
          <a:xfrm>
            <a:off x="9344646" y="6115216"/>
            <a:ext cx="565433" cy="477054"/>
          </a:xfrm>
          <a:prstGeom prst="rect">
            <a:avLst/>
          </a:prstGeom>
          <a:noFill/>
        </p:spPr>
        <p:txBody>
          <a:bodyPr wrap="square" rtlCol="0">
            <a:spAutoFit/>
          </a:bodyPr>
          <a:lstStyle/>
          <a:p>
            <a:pPr algn="ctr"/>
            <a:r>
              <a:rPr lang="en-US" sz="700" dirty="0"/>
              <a:t>Twitter</a:t>
            </a:r>
          </a:p>
          <a:p>
            <a:endParaRPr lang="en-US" dirty="0"/>
          </a:p>
        </p:txBody>
      </p:sp>
      <p:sp>
        <p:nvSpPr>
          <p:cNvPr id="107" name="TextBox 106"/>
          <p:cNvSpPr txBox="1"/>
          <p:nvPr/>
        </p:nvSpPr>
        <p:spPr>
          <a:xfrm>
            <a:off x="9931695" y="6108318"/>
            <a:ext cx="714688" cy="200055"/>
          </a:xfrm>
          <a:prstGeom prst="rect">
            <a:avLst/>
          </a:prstGeom>
          <a:noFill/>
        </p:spPr>
        <p:txBody>
          <a:bodyPr wrap="square" rtlCol="0">
            <a:spAutoFit/>
          </a:bodyPr>
          <a:lstStyle/>
          <a:p>
            <a:pPr lvl="0"/>
            <a:r>
              <a:rPr lang="en-GB" sz="700" dirty="0"/>
              <a:t>YouTube</a:t>
            </a:r>
            <a:endParaRPr lang="en-US" dirty="0"/>
          </a:p>
        </p:txBody>
      </p:sp>
      <p:pic>
        <p:nvPicPr>
          <p:cNvPr id="3" name="Picture 2" descr="motivations-icon.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79199" y="3006655"/>
            <a:ext cx="158808" cy="230832"/>
          </a:xfrm>
          <a:prstGeom prst="rect">
            <a:avLst/>
          </a:prstGeom>
        </p:spPr>
      </p:pic>
      <p:pic>
        <p:nvPicPr>
          <p:cNvPr id="5" name="Picture 4"/>
          <p:cNvPicPr>
            <a:picLocks noChangeAspect="1"/>
          </p:cNvPicPr>
          <p:nvPr/>
        </p:nvPicPr>
        <p:blipFill>
          <a:blip r:embed="rId9"/>
          <a:srcRect/>
          <a:stretch/>
        </p:blipFill>
        <p:spPr>
          <a:xfrm>
            <a:off x="8856045" y="5713926"/>
            <a:ext cx="320891" cy="320891"/>
          </a:xfrm>
          <a:prstGeom prst="rect">
            <a:avLst/>
          </a:prstGeom>
        </p:spPr>
      </p:pic>
      <p:pic>
        <p:nvPicPr>
          <p:cNvPr id="6" name="Picture 5"/>
          <p:cNvPicPr>
            <a:picLocks noChangeAspect="1"/>
          </p:cNvPicPr>
          <p:nvPr/>
        </p:nvPicPr>
        <p:blipFill>
          <a:blip r:embed="rId10"/>
          <a:srcRect/>
          <a:stretch/>
        </p:blipFill>
        <p:spPr>
          <a:xfrm>
            <a:off x="9475793" y="5713926"/>
            <a:ext cx="286155" cy="286155"/>
          </a:xfrm>
          <a:prstGeom prst="rect">
            <a:avLst/>
          </a:prstGeom>
        </p:spPr>
      </p:pic>
      <p:pic>
        <p:nvPicPr>
          <p:cNvPr id="13" name="Picture 12"/>
          <p:cNvPicPr>
            <a:picLocks noChangeAspect="1"/>
          </p:cNvPicPr>
          <p:nvPr/>
        </p:nvPicPr>
        <p:blipFill>
          <a:blip r:embed="rId11"/>
          <a:srcRect/>
          <a:stretch/>
        </p:blipFill>
        <p:spPr>
          <a:xfrm>
            <a:off x="10102169" y="5756461"/>
            <a:ext cx="247397" cy="247397"/>
          </a:xfrm>
          <a:prstGeom prst="rect">
            <a:avLst/>
          </a:prstGeom>
        </p:spPr>
      </p:pic>
      <p:cxnSp>
        <p:nvCxnSpPr>
          <p:cNvPr id="84" name="Straight Connector 83"/>
          <p:cNvCxnSpPr/>
          <p:nvPr/>
        </p:nvCxnSpPr>
        <p:spPr>
          <a:xfrm>
            <a:off x="8811789" y="5159347"/>
            <a:ext cx="1547976"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9881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l="27240" r="27240"/>
          <a:stretch/>
        </p:blipFill>
        <p:spPr>
          <a:xfrm>
            <a:off x="1523351" y="-15998"/>
            <a:ext cx="2346832" cy="6873998"/>
          </a:xfrm>
          <a:prstGeom prst="rect">
            <a:avLst/>
          </a:prstGeom>
        </p:spPr>
      </p:pic>
      <p:sp>
        <p:nvSpPr>
          <p:cNvPr id="10" name="Rectangle 9"/>
          <p:cNvSpPr/>
          <p:nvPr/>
        </p:nvSpPr>
        <p:spPr>
          <a:xfrm>
            <a:off x="1524001" y="3206780"/>
            <a:ext cx="2355709" cy="3658906"/>
          </a:xfrm>
          <a:prstGeom prst="rect">
            <a:avLst/>
          </a:prstGeom>
          <a:gradFill flip="none" rotWithShape="1">
            <a:gsLst>
              <a:gs pos="0">
                <a:schemeClr val="tx1">
                  <a:alpha val="62000"/>
                </a:schemeClr>
              </a:gs>
              <a:gs pos="100000">
                <a:srgbClr val="FFFFFF">
                  <a:alpha val="0"/>
                </a:srgb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305303" y="4711789"/>
            <a:ext cx="2795362" cy="307777"/>
          </a:xfrm>
          <a:prstGeom prst="rect">
            <a:avLst/>
          </a:prstGeom>
          <a:noFill/>
        </p:spPr>
        <p:txBody>
          <a:bodyPr wrap="square" rtlCol="0">
            <a:spAutoFit/>
          </a:bodyPr>
          <a:lstStyle/>
          <a:p>
            <a:pPr algn="ctr"/>
            <a:r>
              <a:rPr lang="en-US" sz="1400" dirty="0">
                <a:solidFill>
                  <a:schemeClr val="bg1"/>
                </a:solidFill>
              </a:rPr>
              <a:t>ELLIOT</a:t>
            </a:r>
          </a:p>
        </p:txBody>
      </p:sp>
      <p:sp>
        <p:nvSpPr>
          <p:cNvPr id="11" name="TextBox 10"/>
          <p:cNvSpPr txBox="1"/>
          <p:nvPr/>
        </p:nvSpPr>
        <p:spPr>
          <a:xfrm>
            <a:off x="1911717" y="4983502"/>
            <a:ext cx="1538351" cy="261610"/>
          </a:xfrm>
          <a:prstGeom prst="rect">
            <a:avLst/>
          </a:prstGeom>
          <a:noFill/>
        </p:spPr>
        <p:txBody>
          <a:bodyPr wrap="square" rtlCol="0">
            <a:spAutoFit/>
          </a:bodyPr>
          <a:lstStyle/>
          <a:p>
            <a:pPr algn="ctr"/>
            <a:r>
              <a:rPr lang="en-US" sz="1100" dirty="0">
                <a:solidFill>
                  <a:srgbClr val="FFFFFF"/>
                </a:solidFill>
              </a:rPr>
              <a:t>45, MIAMI</a:t>
            </a:r>
          </a:p>
        </p:txBody>
      </p:sp>
      <p:sp>
        <p:nvSpPr>
          <p:cNvPr id="12" name="TextBox 11"/>
          <p:cNvSpPr txBox="1"/>
          <p:nvPr/>
        </p:nvSpPr>
        <p:spPr>
          <a:xfrm>
            <a:off x="1935010" y="5446302"/>
            <a:ext cx="1538351" cy="246221"/>
          </a:xfrm>
          <a:prstGeom prst="rect">
            <a:avLst/>
          </a:prstGeom>
          <a:noFill/>
        </p:spPr>
        <p:txBody>
          <a:bodyPr wrap="square" rtlCol="0">
            <a:spAutoFit/>
          </a:bodyPr>
          <a:lstStyle/>
          <a:p>
            <a:pPr algn="ctr"/>
            <a:r>
              <a:rPr lang="en-US" sz="1000" dirty="0">
                <a:solidFill>
                  <a:srgbClr val="FFFFFF"/>
                </a:solidFill>
              </a:rPr>
              <a:t>GROOM TO BE</a:t>
            </a:r>
          </a:p>
        </p:txBody>
      </p:sp>
      <p:cxnSp>
        <p:nvCxnSpPr>
          <p:cNvPr id="14" name="Straight Connector 13"/>
          <p:cNvCxnSpPr/>
          <p:nvPr/>
        </p:nvCxnSpPr>
        <p:spPr>
          <a:xfrm>
            <a:off x="2333919" y="5337869"/>
            <a:ext cx="745127"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776657" y="5855753"/>
            <a:ext cx="920110" cy="814582"/>
          </a:xfrm>
          <a:prstGeom prst="rect">
            <a:avLst/>
          </a:prstGeom>
          <a:noFill/>
        </p:spPr>
        <p:txBody>
          <a:bodyPr wrap="square" rtlCol="0">
            <a:spAutoFit/>
          </a:bodyPr>
          <a:lstStyle/>
          <a:p>
            <a:pPr>
              <a:lnSpc>
                <a:spcPct val="120000"/>
              </a:lnSpc>
            </a:pPr>
            <a:r>
              <a:rPr lang="en-US" sz="1200" b="1" baseline="30000" dirty="0">
                <a:solidFill>
                  <a:schemeClr val="bg1"/>
                </a:solidFill>
              </a:rPr>
              <a:t>· STATUS</a:t>
            </a:r>
          </a:p>
          <a:p>
            <a:pPr>
              <a:lnSpc>
                <a:spcPct val="120000"/>
              </a:lnSpc>
            </a:pPr>
            <a:r>
              <a:rPr lang="en-US" sz="1200" baseline="30000" dirty="0">
                <a:solidFill>
                  <a:schemeClr val="bg1"/>
                </a:solidFill>
              </a:rPr>
              <a:t>  SINGLE</a:t>
            </a:r>
          </a:p>
          <a:p>
            <a:pPr>
              <a:lnSpc>
                <a:spcPct val="110000"/>
              </a:lnSpc>
            </a:pPr>
            <a:endParaRPr lang="en-US" sz="1200" b="1" baseline="30000" dirty="0">
              <a:solidFill>
                <a:schemeClr val="bg1"/>
              </a:solidFill>
            </a:endParaRPr>
          </a:p>
          <a:p>
            <a:pPr>
              <a:lnSpc>
                <a:spcPct val="120000"/>
              </a:lnSpc>
            </a:pPr>
            <a:r>
              <a:rPr lang="en-US" sz="1200" b="1" baseline="30000" dirty="0">
                <a:solidFill>
                  <a:schemeClr val="bg1"/>
                </a:solidFill>
              </a:rPr>
              <a:t>· TIER</a:t>
            </a:r>
            <a:endParaRPr lang="en-US" sz="1200" baseline="30000" dirty="0">
              <a:solidFill>
                <a:schemeClr val="bg1"/>
              </a:solidFill>
            </a:endParaRPr>
          </a:p>
          <a:p>
            <a:pPr>
              <a:lnSpc>
                <a:spcPct val="120000"/>
              </a:lnSpc>
            </a:pPr>
            <a:r>
              <a:rPr lang="mr-IN" sz="1200" baseline="30000" dirty="0">
                <a:solidFill>
                  <a:schemeClr val="bg1"/>
                </a:solidFill>
              </a:rPr>
              <a:t> </a:t>
            </a:r>
            <a:r>
              <a:rPr lang="en-GB" sz="1200" baseline="30000" dirty="0">
                <a:solidFill>
                  <a:schemeClr val="bg1"/>
                </a:solidFill>
              </a:rPr>
              <a:t>MID-LEVEL</a:t>
            </a:r>
            <a:endParaRPr lang="mr-IN" sz="1000" baseline="30000" dirty="0">
              <a:solidFill>
                <a:schemeClr val="bg1"/>
              </a:solidFill>
            </a:endParaRPr>
          </a:p>
        </p:txBody>
      </p:sp>
      <p:sp>
        <p:nvSpPr>
          <p:cNvPr id="16" name="TextBox 15"/>
          <p:cNvSpPr txBox="1"/>
          <p:nvPr/>
        </p:nvSpPr>
        <p:spPr>
          <a:xfrm>
            <a:off x="2792378" y="5855754"/>
            <a:ext cx="1140431" cy="823944"/>
          </a:xfrm>
          <a:prstGeom prst="rect">
            <a:avLst/>
          </a:prstGeom>
          <a:noFill/>
        </p:spPr>
        <p:txBody>
          <a:bodyPr wrap="square" rtlCol="0">
            <a:spAutoFit/>
          </a:bodyPr>
          <a:lstStyle/>
          <a:p>
            <a:pPr>
              <a:lnSpc>
                <a:spcPct val="120000"/>
              </a:lnSpc>
            </a:pPr>
            <a:r>
              <a:rPr lang="en-US" sz="1200" b="1" baseline="30000" dirty="0">
                <a:solidFill>
                  <a:schemeClr val="bg1"/>
                </a:solidFill>
              </a:rPr>
              <a:t>· SALARY</a:t>
            </a:r>
          </a:p>
          <a:p>
            <a:pPr>
              <a:lnSpc>
                <a:spcPct val="120000"/>
              </a:lnSpc>
            </a:pPr>
            <a:r>
              <a:rPr lang="en-US" sz="1200" baseline="30000" dirty="0">
                <a:solidFill>
                  <a:schemeClr val="bg1"/>
                </a:solidFill>
              </a:rPr>
              <a:t> $100K</a:t>
            </a:r>
          </a:p>
          <a:p>
            <a:pPr>
              <a:lnSpc>
                <a:spcPct val="120000"/>
              </a:lnSpc>
            </a:pPr>
            <a:endParaRPr lang="en-US" sz="1200" b="1" baseline="30000" dirty="0">
              <a:solidFill>
                <a:schemeClr val="bg1"/>
              </a:solidFill>
            </a:endParaRPr>
          </a:p>
          <a:p>
            <a:pPr>
              <a:lnSpc>
                <a:spcPct val="120000"/>
              </a:lnSpc>
            </a:pPr>
            <a:r>
              <a:rPr lang="en-US" sz="1200" b="1" baseline="30000" dirty="0">
                <a:solidFill>
                  <a:schemeClr val="bg1"/>
                </a:solidFill>
              </a:rPr>
              <a:t>· ARCHETYPE</a:t>
            </a:r>
            <a:r>
              <a:rPr lang="en-US" sz="1200" baseline="30000" dirty="0">
                <a:solidFill>
                  <a:schemeClr val="bg1"/>
                </a:solidFill>
              </a:rPr>
              <a:t> </a:t>
            </a:r>
          </a:p>
          <a:p>
            <a:pPr>
              <a:lnSpc>
                <a:spcPct val="120000"/>
              </a:lnSpc>
            </a:pPr>
            <a:r>
              <a:rPr lang="en-GB" sz="1200" baseline="30000" dirty="0">
                <a:solidFill>
                  <a:schemeClr val="bg1"/>
                </a:solidFill>
              </a:rPr>
              <a:t>Attention Seeking</a:t>
            </a:r>
            <a:endParaRPr lang="mr-IN" sz="1200" baseline="30000" dirty="0">
              <a:solidFill>
                <a:schemeClr val="bg1"/>
              </a:solidFill>
            </a:endParaRPr>
          </a:p>
        </p:txBody>
      </p:sp>
      <p:sp>
        <p:nvSpPr>
          <p:cNvPr id="17" name="TextBox 16"/>
          <p:cNvSpPr txBox="1"/>
          <p:nvPr/>
        </p:nvSpPr>
        <p:spPr>
          <a:xfrm>
            <a:off x="4330224" y="219502"/>
            <a:ext cx="1457857" cy="215444"/>
          </a:xfrm>
          <a:prstGeom prst="rect">
            <a:avLst/>
          </a:prstGeom>
          <a:noFill/>
        </p:spPr>
        <p:txBody>
          <a:bodyPr wrap="square" rtlCol="0">
            <a:spAutoFit/>
          </a:bodyPr>
          <a:lstStyle/>
          <a:p>
            <a:r>
              <a:rPr lang="en-US" sz="800" dirty="0">
                <a:solidFill>
                  <a:srgbClr val="1A8CB2"/>
                </a:solidFill>
              </a:rPr>
              <a:t>PERSONALITY</a:t>
            </a:r>
          </a:p>
        </p:txBody>
      </p:sp>
      <p:sp>
        <p:nvSpPr>
          <p:cNvPr id="18" name="TextBox 17"/>
          <p:cNvSpPr txBox="1"/>
          <p:nvPr/>
        </p:nvSpPr>
        <p:spPr>
          <a:xfrm>
            <a:off x="6004070" y="222778"/>
            <a:ext cx="1457857" cy="215444"/>
          </a:xfrm>
          <a:prstGeom prst="rect">
            <a:avLst/>
          </a:prstGeom>
          <a:noFill/>
        </p:spPr>
        <p:txBody>
          <a:bodyPr wrap="square" rtlCol="0">
            <a:spAutoFit/>
          </a:bodyPr>
          <a:lstStyle/>
          <a:p>
            <a:r>
              <a:rPr lang="en-US" sz="800" dirty="0">
                <a:solidFill>
                  <a:srgbClr val="1A8CB2"/>
                </a:solidFill>
              </a:rPr>
              <a:t>BIO</a:t>
            </a:r>
          </a:p>
        </p:txBody>
      </p:sp>
      <p:sp>
        <p:nvSpPr>
          <p:cNvPr id="19" name="TextBox 18"/>
          <p:cNvSpPr txBox="1"/>
          <p:nvPr/>
        </p:nvSpPr>
        <p:spPr>
          <a:xfrm>
            <a:off x="5726725" y="515202"/>
            <a:ext cx="2572416" cy="2155655"/>
          </a:xfrm>
          <a:prstGeom prst="rect">
            <a:avLst/>
          </a:prstGeom>
          <a:noFill/>
        </p:spPr>
        <p:txBody>
          <a:bodyPr wrap="square" rtlCol="0">
            <a:spAutoFit/>
          </a:bodyPr>
          <a:lstStyle/>
          <a:p>
            <a:pPr>
              <a:lnSpc>
                <a:spcPct val="130000"/>
              </a:lnSpc>
            </a:pPr>
            <a:r>
              <a:rPr lang="en-US" sz="800" dirty="0">
                <a:solidFill>
                  <a:schemeClr val="tx1">
                    <a:lumMod val="50000"/>
                    <a:lumOff val="50000"/>
                  </a:schemeClr>
                </a:solidFill>
              </a:rPr>
              <a:t>Elliot is an accounting professional that enjoys parties and meeting people. He travels a lot for work because he has international clients.</a:t>
            </a:r>
          </a:p>
          <a:p>
            <a:pPr>
              <a:lnSpc>
                <a:spcPct val="130000"/>
              </a:lnSpc>
            </a:pPr>
            <a:endParaRPr lang="en-US" sz="800" dirty="0">
              <a:solidFill>
                <a:schemeClr val="tx1">
                  <a:lumMod val="50000"/>
                  <a:lumOff val="50000"/>
                </a:schemeClr>
              </a:solidFill>
            </a:endParaRPr>
          </a:p>
          <a:p>
            <a:pPr>
              <a:lnSpc>
                <a:spcPct val="130000"/>
              </a:lnSpc>
            </a:pPr>
            <a:r>
              <a:rPr lang="en-US" sz="800" dirty="0">
                <a:solidFill>
                  <a:schemeClr val="tx1">
                    <a:lumMod val="50000"/>
                    <a:lumOff val="50000"/>
                  </a:schemeClr>
                </a:solidFill>
              </a:rPr>
              <a:t>He just found his perfect mate and is looking forward to getting married in the near future. He loves being the center of attention and could be very vocal with his opinions.</a:t>
            </a:r>
          </a:p>
          <a:p>
            <a:pPr>
              <a:lnSpc>
                <a:spcPct val="130000"/>
              </a:lnSpc>
            </a:pPr>
            <a:endParaRPr lang="en-US" sz="800" dirty="0">
              <a:solidFill>
                <a:schemeClr val="tx1">
                  <a:lumMod val="50000"/>
                  <a:lumOff val="50000"/>
                </a:schemeClr>
              </a:solidFill>
            </a:endParaRPr>
          </a:p>
          <a:p>
            <a:pPr>
              <a:lnSpc>
                <a:spcPct val="130000"/>
              </a:lnSpc>
            </a:pPr>
            <a:r>
              <a:rPr lang="en-US" sz="800" dirty="0">
                <a:solidFill>
                  <a:schemeClr val="tx1">
                    <a:lumMod val="50000"/>
                    <a:lumOff val="50000"/>
                  </a:schemeClr>
                </a:solidFill>
              </a:rPr>
              <a:t>He also enjoys working out and going to the gym. He has a lot of friends and is well liked.</a:t>
            </a:r>
          </a:p>
          <a:p>
            <a:pPr>
              <a:lnSpc>
                <a:spcPct val="130000"/>
              </a:lnSpc>
            </a:pPr>
            <a:endParaRPr lang="en-US" sz="800" dirty="0">
              <a:solidFill>
                <a:schemeClr val="tx1">
                  <a:lumMod val="50000"/>
                  <a:lumOff val="50000"/>
                </a:schemeClr>
              </a:solidFill>
            </a:endParaRPr>
          </a:p>
          <a:p>
            <a:pPr>
              <a:lnSpc>
                <a:spcPct val="130000"/>
              </a:lnSpc>
            </a:pPr>
            <a:endParaRPr lang="en-US" sz="800" dirty="0"/>
          </a:p>
        </p:txBody>
      </p:sp>
      <p:sp>
        <p:nvSpPr>
          <p:cNvPr id="20" name="TextBox 19"/>
          <p:cNvSpPr txBox="1"/>
          <p:nvPr/>
        </p:nvSpPr>
        <p:spPr>
          <a:xfrm>
            <a:off x="4109386" y="4544838"/>
            <a:ext cx="1976197" cy="2031325"/>
          </a:xfrm>
          <a:prstGeom prst="rect">
            <a:avLst/>
          </a:prstGeom>
          <a:noFill/>
        </p:spPr>
        <p:txBody>
          <a:bodyPr wrap="square" rtlCol="0">
            <a:spAutoFit/>
          </a:bodyPr>
          <a:lstStyle/>
          <a:p>
            <a:pPr marL="171450" indent="-171450">
              <a:lnSpc>
                <a:spcPct val="150000"/>
              </a:lnSpc>
              <a:buClr>
                <a:srgbClr val="2BC0BE"/>
              </a:buClr>
              <a:buFont typeface="Arial"/>
              <a:buChar char="•"/>
            </a:pPr>
            <a:r>
              <a:rPr lang="en-GB" sz="800" dirty="0">
                <a:solidFill>
                  <a:schemeClr val="tx1">
                    <a:lumMod val="50000"/>
                    <a:lumOff val="50000"/>
                  </a:schemeClr>
                </a:solidFill>
              </a:rPr>
              <a:t>Do something different that gets people talking</a:t>
            </a:r>
          </a:p>
          <a:p>
            <a:pPr marL="171450" indent="-171450">
              <a:lnSpc>
                <a:spcPct val="150000"/>
              </a:lnSpc>
              <a:buClr>
                <a:srgbClr val="2BC0BE"/>
              </a:buClr>
              <a:buFont typeface="Arial"/>
              <a:buChar char="•"/>
            </a:pPr>
            <a:endParaRPr lang="en-US" sz="800" dirty="0">
              <a:solidFill>
                <a:schemeClr val="tx1">
                  <a:lumMod val="50000"/>
                  <a:lumOff val="50000"/>
                </a:schemeClr>
              </a:solidFill>
            </a:endParaRPr>
          </a:p>
          <a:p>
            <a:pPr marL="171450" indent="-171450">
              <a:lnSpc>
                <a:spcPct val="150000"/>
              </a:lnSpc>
              <a:buClr>
                <a:srgbClr val="2BC0BE"/>
              </a:buClr>
              <a:buFont typeface="Arial"/>
              <a:buChar char="•"/>
            </a:pPr>
            <a:r>
              <a:rPr lang="en-GB" sz="800" dirty="0">
                <a:solidFill>
                  <a:schemeClr val="tx1">
                    <a:lumMod val="50000"/>
                    <a:lumOff val="50000"/>
                  </a:schemeClr>
                </a:solidFill>
              </a:rPr>
              <a:t>Have some interesting pictures for the wedding</a:t>
            </a:r>
          </a:p>
          <a:p>
            <a:pPr>
              <a:lnSpc>
                <a:spcPct val="150000"/>
              </a:lnSpc>
              <a:buClr>
                <a:srgbClr val="2BC0BE"/>
              </a:buClr>
            </a:pPr>
            <a:endParaRPr lang="en-US" sz="800" dirty="0">
              <a:solidFill>
                <a:schemeClr val="tx1">
                  <a:lumMod val="50000"/>
                  <a:lumOff val="50000"/>
                </a:schemeClr>
              </a:solidFill>
            </a:endParaRPr>
          </a:p>
          <a:p>
            <a:pPr marL="171450" indent="-171450">
              <a:lnSpc>
                <a:spcPct val="150000"/>
              </a:lnSpc>
              <a:buClr>
                <a:srgbClr val="2BC0BE"/>
              </a:buClr>
              <a:buFont typeface="Arial"/>
              <a:buChar char="•"/>
            </a:pPr>
            <a:r>
              <a:rPr lang="en-GB" sz="800" dirty="0">
                <a:solidFill>
                  <a:schemeClr val="tx1">
                    <a:lumMod val="50000"/>
                    <a:lumOff val="50000"/>
                  </a:schemeClr>
                </a:solidFill>
              </a:rPr>
              <a:t>Make him and his wife the centre of attention</a:t>
            </a:r>
          </a:p>
          <a:p>
            <a:pPr lvl="0">
              <a:lnSpc>
                <a:spcPct val="150000"/>
              </a:lnSpc>
            </a:pPr>
            <a:endParaRPr lang="en-US" sz="800" dirty="0">
              <a:solidFill>
                <a:schemeClr val="tx1">
                  <a:lumMod val="50000"/>
                  <a:lumOff val="50000"/>
                </a:schemeClr>
              </a:solidFill>
            </a:endParaRPr>
          </a:p>
          <a:p>
            <a:endParaRPr lang="en-US" dirty="0"/>
          </a:p>
        </p:txBody>
      </p:sp>
      <p:sp>
        <p:nvSpPr>
          <p:cNvPr id="22" name="TextBox 21"/>
          <p:cNvSpPr txBox="1"/>
          <p:nvPr/>
        </p:nvSpPr>
        <p:spPr>
          <a:xfrm>
            <a:off x="6377165" y="4551318"/>
            <a:ext cx="1976197" cy="2031325"/>
          </a:xfrm>
          <a:prstGeom prst="rect">
            <a:avLst/>
          </a:prstGeom>
          <a:noFill/>
        </p:spPr>
        <p:txBody>
          <a:bodyPr wrap="square" rtlCol="0">
            <a:spAutoFit/>
          </a:bodyPr>
          <a:lstStyle/>
          <a:p>
            <a:pPr marL="171450" indent="-171450">
              <a:lnSpc>
                <a:spcPct val="150000"/>
              </a:lnSpc>
              <a:buClr>
                <a:srgbClr val="2BC0BE"/>
              </a:buClr>
              <a:buFont typeface="Arial"/>
              <a:buChar char="•"/>
            </a:pPr>
            <a:r>
              <a:rPr lang="en-GB" sz="800" dirty="0"/>
              <a:t>Few companies that can give her exposure properly</a:t>
            </a:r>
          </a:p>
          <a:p>
            <a:pPr lvl="0">
              <a:lnSpc>
                <a:spcPct val="150000"/>
              </a:lnSpc>
              <a:buClr>
                <a:srgbClr val="2BC0BE"/>
              </a:buClr>
            </a:pPr>
            <a:endParaRPr lang="en-US" sz="800" dirty="0"/>
          </a:p>
          <a:p>
            <a:pPr marL="171450" indent="-171450">
              <a:lnSpc>
                <a:spcPct val="150000"/>
              </a:lnSpc>
              <a:buClr>
                <a:srgbClr val="2BC0BE"/>
              </a:buClr>
              <a:buFont typeface="Arial"/>
              <a:buChar char="•"/>
            </a:pPr>
            <a:r>
              <a:rPr lang="en-GB" sz="800" dirty="0"/>
              <a:t>Being available to do something thrilling that is not common</a:t>
            </a:r>
          </a:p>
          <a:p>
            <a:pPr marL="171450" indent="-171450">
              <a:lnSpc>
                <a:spcPct val="150000"/>
              </a:lnSpc>
              <a:buClr>
                <a:srgbClr val="2BC0BE"/>
              </a:buClr>
              <a:buFont typeface="Arial"/>
              <a:buChar char="•"/>
            </a:pPr>
            <a:endParaRPr lang="en-US" sz="800" dirty="0"/>
          </a:p>
          <a:p>
            <a:pPr marL="171450" indent="-171450">
              <a:lnSpc>
                <a:spcPct val="150000"/>
              </a:lnSpc>
              <a:buClr>
                <a:srgbClr val="2BC0BE"/>
              </a:buClr>
              <a:buFont typeface="Arial"/>
              <a:buChar char="•"/>
            </a:pPr>
            <a:r>
              <a:rPr lang="en-US" sz="800" dirty="0"/>
              <a:t>Having fun that is newsworthy.</a:t>
            </a:r>
          </a:p>
          <a:p>
            <a:pPr lvl="0">
              <a:lnSpc>
                <a:spcPct val="150000"/>
              </a:lnSpc>
            </a:pPr>
            <a:endParaRPr lang="en-US" sz="800" dirty="0"/>
          </a:p>
          <a:p>
            <a:pPr lvl="0">
              <a:lnSpc>
                <a:spcPct val="150000"/>
              </a:lnSpc>
            </a:pPr>
            <a:endParaRPr lang="en-US" sz="800" dirty="0"/>
          </a:p>
          <a:p>
            <a:endParaRPr lang="en-US" dirty="0"/>
          </a:p>
        </p:txBody>
      </p:sp>
      <p:sp>
        <p:nvSpPr>
          <p:cNvPr id="23" name="TextBox 22"/>
          <p:cNvSpPr txBox="1"/>
          <p:nvPr/>
        </p:nvSpPr>
        <p:spPr>
          <a:xfrm>
            <a:off x="4493511" y="4279484"/>
            <a:ext cx="1457857" cy="230832"/>
          </a:xfrm>
          <a:prstGeom prst="rect">
            <a:avLst/>
          </a:prstGeom>
          <a:noFill/>
        </p:spPr>
        <p:txBody>
          <a:bodyPr wrap="square" rtlCol="0">
            <a:spAutoFit/>
          </a:bodyPr>
          <a:lstStyle/>
          <a:p>
            <a:r>
              <a:rPr lang="en-US" sz="900" dirty="0">
                <a:solidFill>
                  <a:srgbClr val="1A8CB2"/>
                </a:solidFill>
              </a:rPr>
              <a:t>Goals</a:t>
            </a:r>
          </a:p>
        </p:txBody>
      </p:sp>
      <p:sp>
        <p:nvSpPr>
          <p:cNvPr id="24" name="TextBox 23"/>
          <p:cNvSpPr txBox="1"/>
          <p:nvPr/>
        </p:nvSpPr>
        <p:spPr>
          <a:xfrm>
            <a:off x="6695695" y="4271905"/>
            <a:ext cx="1457857" cy="230832"/>
          </a:xfrm>
          <a:prstGeom prst="rect">
            <a:avLst/>
          </a:prstGeom>
          <a:noFill/>
        </p:spPr>
        <p:txBody>
          <a:bodyPr wrap="square" rtlCol="0">
            <a:spAutoFit/>
          </a:bodyPr>
          <a:lstStyle/>
          <a:p>
            <a:r>
              <a:rPr lang="en-US" sz="900" dirty="0">
                <a:solidFill>
                  <a:srgbClr val="1A8CB2"/>
                </a:solidFill>
              </a:rPr>
              <a:t>Frustrations</a:t>
            </a:r>
          </a:p>
        </p:txBody>
      </p:sp>
      <p:sp>
        <p:nvSpPr>
          <p:cNvPr id="25" name="TextBox 24"/>
          <p:cNvSpPr txBox="1"/>
          <p:nvPr/>
        </p:nvSpPr>
        <p:spPr>
          <a:xfrm>
            <a:off x="4451300" y="3028056"/>
            <a:ext cx="1457857" cy="230832"/>
          </a:xfrm>
          <a:prstGeom prst="rect">
            <a:avLst/>
          </a:prstGeom>
          <a:noFill/>
        </p:spPr>
        <p:txBody>
          <a:bodyPr wrap="square" rtlCol="0">
            <a:spAutoFit/>
          </a:bodyPr>
          <a:lstStyle/>
          <a:p>
            <a:r>
              <a:rPr lang="en-US" sz="900" dirty="0">
                <a:solidFill>
                  <a:srgbClr val="1A8CB2"/>
                </a:solidFill>
              </a:rPr>
              <a:t>Motivations</a:t>
            </a:r>
          </a:p>
        </p:txBody>
      </p:sp>
      <p:sp>
        <p:nvSpPr>
          <p:cNvPr id="26" name="TextBox 25"/>
          <p:cNvSpPr txBox="1"/>
          <p:nvPr/>
        </p:nvSpPr>
        <p:spPr>
          <a:xfrm>
            <a:off x="4067746" y="486105"/>
            <a:ext cx="1243917" cy="1302921"/>
          </a:xfrm>
          <a:prstGeom prst="rect">
            <a:avLst/>
          </a:prstGeom>
          <a:noFill/>
        </p:spPr>
        <p:txBody>
          <a:bodyPr wrap="square" rtlCol="0">
            <a:spAutoFit/>
          </a:bodyPr>
          <a:lstStyle/>
          <a:p>
            <a:pPr marL="171450" indent="-171450">
              <a:lnSpc>
                <a:spcPct val="200000"/>
              </a:lnSpc>
              <a:buClr>
                <a:srgbClr val="2BC0BE"/>
              </a:buClr>
              <a:buFont typeface="Arial"/>
              <a:buChar char="•"/>
            </a:pPr>
            <a:r>
              <a:rPr lang="en-GB" sz="800" dirty="0">
                <a:solidFill>
                  <a:schemeClr val="tx1">
                    <a:lumMod val="50000"/>
                    <a:lumOff val="50000"/>
                  </a:schemeClr>
                </a:solidFill>
              </a:rPr>
              <a:t>Extrovert</a:t>
            </a:r>
          </a:p>
          <a:p>
            <a:pPr marL="171450" indent="-171450">
              <a:lnSpc>
                <a:spcPct val="200000"/>
              </a:lnSpc>
              <a:buClr>
                <a:srgbClr val="2BC0BE"/>
              </a:buClr>
              <a:buFont typeface="Arial"/>
              <a:buChar char="•"/>
            </a:pPr>
            <a:r>
              <a:rPr lang="en-GB" sz="800" dirty="0">
                <a:solidFill>
                  <a:schemeClr val="tx1">
                    <a:lumMod val="50000"/>
                    <a:lumOff val="50000"/>
                  </a:schemeClr>
                </a:solidFill>
              </a:rPr>
              <a:t>Ambitious</a:t>
            </a:r>
          </a:p>
          <a:p>
            <a:pPr marL="171450" indent="-171450">
              <a:lnSpc>
                <a:spcPct val="200000"/>
              </a:lnSpc>
              <a:buClr>
                <a:srgbClr val="2BC0BE"/>
              </a:buClr>
              <a:buFont typeface="Arial"/>
              <a:buChar char="•"/>
            </a:pPr>
            <a:r>
              <a:rPr lang="en-GB" sz="800" dirty="0">
                <a:solidFill>
                  <a:schemeClr val="tx1">
                    <a:lumMod val="50000"/>
                    <a:lumOff val="50000"/>
                  </a:schemeClr>
                </a:solidFill>
              </a:rPr>
              <a:t>Social</a:t>
            </a:r>
          </a:p>
          <a:p>
            <a:pPr marL="171450" indent="-171450">
              <a:lnSpc>
                <a:spcPct val="200000"/>
              </a:lnSpc>
              <a:buClr>
                <a:srgbClr val="2BC0BE"/>
              </a:buClr>
              <a:buFont typeface="Arial"/>
              <a:buChar char="•"/>
            </a:pPr>
            <a:r>
              <a:rPr lang="en-GB" sz="800" dirty="0">
                <a:solidFill>
                  <a:schemeClr val="tx1">
                    <a:lumMod val="50000"/>
                    <a:lumOff val="50000"/>
                  </a:schemeClr>
                </a:solidFill>
              </a:rPr>
              <a:t>Stylish</a:t>
            </a:r>
          </a:p>
          <a:p>
            <a:pPr marL="171450" indent="-171450">
              <a:lnSpc>
                <a:spcPct val="200000"/>
              </a:lnSpc>
              <a:buClr>
                <a:srgbClr val="2BC0BE"/>
              </a:buClr>
              <a:buFont typeface="Arial"/>
              <a:buChar char="•"/>
            </a:pPr>
            <a:r>
              <a:rPr lang="en-GB" sz="800" dirty="0">
                <a:solidFill>
                  <a:schemeClr val="tx1">
                    <a:lumMod val="50000"/>
                    <a:lumOff val="50000"/>
                  </a:schemeClr>
                </a:solidFill>
              </a:rPr>
              <a:t>Attention Seeking</a:t>
            </a:r>
            <a:endParaRPr lang="en-US" sz="800" dirty="0">
              <a:solidFill>
                <a:schemeClr val="tx1">
                  <a:lumMod val="50000"/>
                  <a:lumOff val="50000"/>
                </a:schemeClr>
              </a:solidFill>
            </a:endParaRPr>
          </a:p>
        </p:txBody>
      </p:sp>
      <p:sp>
        <p:nvSpPr>
          <p:cNvPr id="28" name="Rectangle 27"/>
          <p:cNvSpPr/>
          <p:nvPr/>
        </p:nvSpPr>
        <p:spPr>
          <a:xfrm>
            <a:off x="8529938" y="-6093"/>
            <a:ext cx="2146943" cy="1245118"/>
          </a:xfrm>
          <a:prstGeom prst="rect">
            <a:avLst/>
          </a:prstGeom>
          <a:gradFill flip="none" rotWithShape="1">
            <a:gsLst>
              <a:gs pos="0">
                <a:srgbClr val="147FAE"/>
              </a:gs>
              <a:gs pos="100000">
                <a:srgbClr val="269FB8"/>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8893097" y="316643"/>
            <a:ext cx="1503075" cy="457241"/>
          </a:xfrm>
          <a:prstGeom prst="rect">
            <a:avLst/>
          </a:prstGeom>
          <a:noFill/>
        </p:spPr>
        <p:txBody>
          <a:bodyPr wrap="square" rtlCol="0">
            <a:spAutoFit/>
          </a:bodyPr>
          <a:lstStyle/>
          <a:p>
            <a:pPr>
              <a:lnSpc>
                <a:spcPct val="140000"/>
              </a:lnSpc>
            </a:pPr>
            <a:r>
              <a:rPr lang="en-GB" sz="900" dirty="0">
                <a:solidFill>
                  <a:schemeClr val="bg1"/>
                </a:solidFill>
              </a:rPr>
              <a:t>“I want to a wedding that is the talk of town.”</a:t>
            </a:r>
            <a:endParaRPr lang="en-US" sz="900" dirty="0"/>
          </a:p>
        </p:txBody>
      </p:sp>
      <p:sp>
        <p:nvSpPr>
          <p:cNvPr id="29" name="TextBox 28"/>
          <p:cNvSpPr txBox="1"/>
          <p:nvPr/>
        </p:nvSpPr>
        <p:spPr>
          <a:xfrm>
            <a:off x="8688558" y="437567"/>
            <a:ext cx="853524" cy="862993"/>
          </a:xfrm>
          <a:prstGeom prst="rect">
            <a:avLst/>
          </a:prstGeom>
          <a:noFill/>
        </p:spPr>
        <p:txBody>
          <a:bodyPr wrap="square" rtlCol="0">
            <a:spAutoFit/>
          </a:bodyPr>
          <a:lstStyle/>
          <a:p>
            <a:pPr>
              <a:lnSpc>
                <a:spcPct val="50000"/>
              </a:lnSpc>
            </a:pPr>
            <a:r>
              <a:rPr lang="es-ES_tradnl" sz="8000" dirty="0">
                <a:solidFill>
                  <a:schemeClr val="bg1">
                    <a:alpha val="26000"/>
                  </a:schemeClr>
                </a:solidFill>
                <a:latin typeface="Georgia"/>
                <a:cs typeface="Georgia"/>
              </a:rPr>
              <a:t>“</a:t>
            </a:r>
            <a:endParaRPr lang="en-US" sz="8000" dirty="0">
              <a:solidFill>
                <a:schemeClr val="bg1">
                  <a:alpha val="26000"/>
                </a:schemeClr>
              </a:solidFill>
              <a:latin typeface="Georgia"/>
              <a:cs typeface="Georgia"/>
            </a:endParaRPr>
          </a:p>
          <a:p>
            <a:pPr>
              <a:lnSpc>
                <a:spcPct val="50000"/>
              </a:lnSpc>
            </a:pPr>
            <a:endParaRPr lang="en-US" dirty="0"/>
          </a:p>
        </p:txBody>
      </p:sp>
      <p:sp>
        <p:nvSpPr>
          <p:cNvPr id="31" name="TextBox 30"/>
          <p:cNvSpPr txBox="1"/>
          <p:nvPr/>
        </p:nvSpPr>
        <p:spPr>
          <a:xfrm rot="10800000">
            <a:off x="9015391" y="459151"/>
            <a:ext cx="1374608" cy="862993"/>
          </a:xfrm>
          <a:prstGeom prst="rect">
            <a:avLst/>
          </a:prstGeom>
          <a:noFill/>
        </p:spPr>
        <p:txBody>
          <a:bodyPr wrap="square" rtlCol="0">
            <a:spAutoFit/>
          </a:bodyPr>
          <a:lstStyle/>
          <a:p>
            <a:pPr>
              <a:lnSpc>
                <a:spcPct val="50000"/>
              </a:lnSpc>
            </a:pPr>
            <a:endParaRPr lang="en-US" sz="8000" dirty="0">
              <a:solidFill>
                <a:schemeClr val="bg1">
                  <a:alpha val="26000"/>
                </a:schemeClr>
              </a:solidFill>
              <a:latin typeface="Georgia"/>
              <a:cs typeface="Georgia"/>
            </a:endParaRPr>
          </a:p>
          <a:p>
            <a:pPr>
              <a:lnSpc>
                <a:spcPct val="50000"/>
              </a:lnSpc>
            </a:pPr>
            <a:endParaRPr lang="en-US" dirty="0"/>
          </a:p>
        </p:txBody>
      </p:sp>
      <p:sp>
        <p:nvSpPr>
          <p:cNvPr id="32" name="Rectangle 31"/>
          <p:cNvSpPr/>
          <p:nvPr/>
        </p:nvSpPr>
        <p:spPr>
          <a:xfrm>
            <a:off x="8529938" y="1239026"/>
            <a:ext cx="2138062" cy="5626660"/>
          </a:xfrm>
          <a:prstGeom prst="rect">
            <a:avLst/>
          </a:prstGeom>
          <a:solidFill>
            <a:srgbClr val="3F80CD">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cxnSp>
        <p:nvCxnSpPr>
          <p:cNvPr id="34" name="Straight Connector 33"/>
          <p:cNvCxnSpPr/>
          <p:nvPr/>
        </p:nvCxnSpPr>
        <p:spPr>
          <a:xfrm>
            <a:off x="5487527" y="1"/>
            <a:ext cx="0" cy="2769793"/>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a:off x="3873130" y="2769793"/>
            <a:ext cx="4650229" cy="0"/>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3879710" y="3981775"/>
            <a:ext cx="4650229" cy="0"/>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169702" y="3984640"/>
            <a:ext cx="0" cy="2987566"/>
          </a:xfrm>
          <a:prstGeom prst="line">
            <a:avLst/>
          </a:prstGeom>
          <a:ln w="15875">
            <a:solidFill>
              <a:srgbClr val="26A3A1">
                <a:alpha val="10000"/>
              </a:srgbClr>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692196" y="1457054"/>
            <a:ext cx="1457857" cy="230832"/>
          </a:xfrm>
          <a:prstGeom prst="rect">
            <a:avLst/>
          </a:prstGeom>
          <a:noFill/>
        </p:spPr>
        <p:txBody>
          <a:bodyPr wrap="square" rtlCol="0">
            <a:spAutoFit/>
          </a:bodyPr>
          <a:lstStyle/>
          <a:p>
            <a:r>
              <a:rPr lang="en-US" sz="900" dirty="0">
                <a:solidFill>
                  <a:srgbClr val="1A8CB2"/>
                </a:solidFill>
              </a:rPr>
              <a:t>Behavior</a:t>
            </a:r>
          </a:p>
        </p:txBody>
      </p:sp>
      <p:sp>
        <p:nvSpPr>
          <p:cNvPr id="43" name="TextBox 42"/>
          <p:cNvSpPr txBox="1"/>
          <p:nvPr/>
        </p:nvSpPr>
        <p:spPr>
          <a:xfrm>
            <a:off x="8731483" y="4006042"/>
            <a:ext cx="1457857" cy="230832"/>
          </a:xfrm>
          <a:prstGeom prst="rect">
            <a:avLst/>
          </a:prstGeom>
          <a:noFill/>
        </p:spPr>
        <p:txBody>
          <a:bodyPr wrap="square" rtlCol="0">
            <a:spAutoFit/>
          </a:bodyPr>
          <a:lstStyle/>
          <a:p>
            <a:r>
              <a:rPr lang="en-US" sz="900" dirty="0">
                <a:solidFill>
                  <a:srgbClr val="1A8CB2"/>
                </a:solidFill>
              </a:rPr>
              <a:t>Influences</a:t>
            </a:r>
          </a:p>
        </p:txBody>
      </p:sp>
      <p:sp>
        <p:nvSpPr>
          <p:cNvPr id="44" name="TextBox 43"/>
          <p:cNvSpPr txBox="1"/>
          <p:nvPr/>
        </p:nvSpPr>
        <p:spPr>
          <a:xfrm>
            <a:off x="8705153" y="1712342"/>
            <a:ext cx="1197790" cy="233397"/>
          </a:xfrm>
          <a:prstGeom prst="rect">
            <a:avLst/>
          </a:prstGeom>
          <a:noFill/>
        </p:spPr>
        <p:txBody>
          <a:bodyPr wrap="square" rtlCol="0">
            <a:spAutoFit/>
          </a:bodyPr>
          <a:lstStyle/>
          <a:p>
            <a:pPr lvl="0">
              <a:lnSpc>
                <a:spcPct val="150000"/>
              </a:lnSpc>
            </a:pPr>
            <a:r>
              <a:rPr lang="en-US" sz="700" dirty="0"/>
              <a:t>Influential</a:t>
            </a:r>
          </a:p>
        </p:txBody>
      </p:sp>
      <p:sp>
        <p:nvSpPr>
          <p:cNvPr id="46" name="TextBox 45"/>
          <p:cNvSpPr txBox="1"/>
          <p:nvPr/>
        </p:nvSpPr>
        <p:spPr>
          <a:xfrm>
            <a:off x="8718378" y="2108910"/>
            <a:ext cx="1078401" cy="233397"/>
          </a:xfrm>
          <a:prstGeom prst="rect">
            <a:avLst/>
          </a:prstGeom>
          <a:noFill/>
        </p:spPr>
        <p:txBody>
          <a:bodyPr wrap="square" rtlCol="0">
            <a:spAutoFit/>
          </a:bodyPr>
          <a:lstStyle/>
          <a:p>
            <a:pPr lvl="0">
              <a:lnSpc>
                <a:spcPct val="150000"/>
              </a:lnSpc>
            </a:pPr>
            <a:r>
              <a:rPr lang="en-US" sz="700" dirty="0"/>
              <a:t>Use of media tools</a:t>
            </a:r>
          </a:p>
        </p:txBody>
      </p:sp>
      <p:sp>
        <p:nvSpPr>
          <p:cNvPr id="47" name="TextBox 46"/>
          <p:cNvSpPr txBox="1"/>
          <p:nvPr/>
        </p:nvSpPr>
        <p:spPr>
          <a:xfrm>
            <a:off x="8724865" y="2491754"/>
            <a:ext cx="1071914" cy="233397"/>
          </a:xfrm>
          <a:prstGeom prst="rect">
            <a:avLst/>
          </a:prstGeom>
          <a:noFill/>
        </p:spPr>
        <p:txBody>
          <a:bodyPr wrap="square" rtlCol="0">
            <a:spAutoFit/>
          </a:bodyPr>
          <a:lstStyle/>
          <a:p>
            <a:pPr lvl="0">
              <a:lnSpc>
                <a:spcPct val="150000"/>
              </a:lnSpc>
            </a:pPr>
            <a:r>
              <a:rPr lang="en-US" sz="700" dirty="0"/>
              <a:t>Communication </a:t>
            </a:r>
            <a:endParaRPr lang="en-US" sz="700" dirty="0">
              <a:solidFill>
                <a:srgbClr val="206D7C"/>
              </a:solidFill>
            </a:endParaRPr>
          </a:p>
        </p:txBody>
      </p:sp>
      <p:sp>
        <p:nvSpPr>
          <p:cNvPr id="48" name="TextBox 47"/>
          <p:cNvSpPr txBox="1"/>
          <p:nvPr/>
        </p:nvSpPr>
        <p:spPr>
          <a:xfrm>
            <a:off x="8718112" y="2894416"/>
            <a:ext cx="1198545" cy="233397"/>
          </a:xfrm>
          <a:prstGeom prst="rect">
            <a:avLst/>
          </a:prstGeom>
          <a:noFill/>
        </p:spPr>
        <p:txBody>
          <a:bodyPr wrap="square" rtlCol="0">
            <a:spAutoFit/>
          </a:bodyPr>
          <a:lstStyle/>
          <a:p>
            <a:pPr lvl="0">
              <a:lnSpc>
                <a:spcPct val="150000"/>
              </a:lnSpc>
            </a:pPr>
            <a:r>
              <a:rPr lang="en-US" sz="700" dirty="0"/>
              <a:t>Comfort with Photos</a:t>
            </a:r>
          </a:p>
        </p:txBody>
      </p:sp>
      <p:sp>
        <p:nvSpPr>
          <p:cNvPr id="49" name="TextBox 48"/>
          <p:cNvSpPr txBox="1"/>
          <p:nvPr/>
        </p:nvSpPr>
        <p:spPr>
          <a:xfrm>
            <a:off x="8716095" y="3306742"/>
            <a:ext cx="1186849" cy="406522"/>
          </a:xfrm>
          <a:prstGeom prst="rect">
            <a:avLst/>
          </a:prstGeom>
          <a:noFill/>
        </p:spPr>
        <p:txBody>
          <a:bodyPr wrap="square" rtlCol="0">
            <a:spAutoFit/>
          </a:bodyPr>
          <a:lstStyle/>
          <a:p>
            <a:pPr>
              <a:lnSpc>
                <a:spcPct val="150000"/>
              </a:lnSpc>
            </a:pPr>
            <a:r>
              <a:rPr lang="en-US" sz="700" dirty="0"/>
              <a:t>Ambitious</a:t>
            </a:r>
          </a:p>
          <a:p>
            <a:pPr lvl="0">
              <a:lnSpc>
                <a:spcPct val="150000"/>
              </a:lnSpc>
            </a:pPr>
            <a:endParaRPr lang="en-US" sz="700" dirty="0"/>
          </a:p>
        </p:txBody>
      </p:sp>
      <p:sp>
        <p:nvSpPr>
          <p:cNvPr id="50" name="Rectangle 49"/>
          <p:cNvSpPr/>
          <p:nvPr/>
        </p:nvSpPr>
        <p:spPr>
          <a:xfrm>
            <a:off x="8805265" y="2348388"/>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8807455" y="2348388"/>
            <a:ext cx="908360" cy="50291"/>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ectangle 52"/>
          <p:cNvSpPr/>
          <p:nvPr/>
        </p:nvSpPr>
        <p:spPr>
          <a:xfrm>
            <a:off x="8804281" y="1960456"/>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8806471" y="1960456"/>
            <a:ext cx="1203395" cy="50291"/>
          </a:xfrm>
          <a:prstGeom prst="rect">
            <a:avLst/>
          </a:prstGeom>
          <a:solidFill>
            <a:srgbClr val="1B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ectangle 55"/>
          <p:cNvSpPr/>
          <p:nvPr/>
        </p:nvSpPr>
        <p:spPr>
          <a:xfrm>
            <a:off x="8807455" y="2739868"/>
            <a:ext cx="1499900" cy="50291"/>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p:cNvSpPr/>
          <p:nvPr/>
        </p:nvSpPr>
        <p:spPr>
          <a:xfrm>
            <a:off x="8802090" y="3156490"/>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8804279" y="3156490"/>
            <a:ext cx="1105799" cy="45719"/>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p:cNvSpPr/>
          <p:nvPr/>
        </p:nvSpPr>
        <p:spPr>
          <a:xfrm>
            <a:off x="8805265" y="3557174"/>
            <a:ext cx="1503075" cy="502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8807455" y="3557174"/>
            <a:ext cx="1342597" cy="45719"/>
          </a:xfrm>
          <a:prstGeom prst="rect">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TextBox 60"/>
          <p:cNvSpPr txBox="1"/>
          <p:nvPr/>
        </p:nvSpPr>
        <p:spPr>
          <a:xfrm>
            <a:off x="8703498" y="4204912"/>
            <a:ext cx="892930" cy="1355436"/>
          </a:xfrm>
          <a:prstGeom prst="rect">
            <a:avLst/>
          </a:prstGeom>
          <a:noFill/>
        </p:spPr>
        <p:txBody>
          <a:bodyPr wrap="square" rtlCol="0">
            <a:spAutoFit/>
          </a:bodyPr>
          <a:lstStyle/>
          <a:p>
            <a:pPr lvl="0">
              <a:lnSpc>
                <a:spcPct val="250000"/>
              </a:lnSpc>
            </a:pPr>
            <a:r>
              <a:rPr lang="en-GB" sz="600" dirty="0"/>
              <a:t>·  ROMANTICS</a:t>
            </a:r>
            <a:endParaRPr lang="en-US" sz="600" dirty="0"/>
          </a:p>
          <a:p>
            <a:pPr lvl="0">
              <a:lnSpc>
                <a:spcPct val="250000"/>
              </a:lnSpc>
            </a:pPr>
            <a:r>
              <a:rPr lang="en-GB" sz="600" dirty="0"/>
              <a:t>·  </a:t>
            </a:r>
            <a:r>
              <a:rPr lang="es-ES_tradnl" sz="600" dirty="0"/>
              <a:t>SOCIAL MEDIA</a:t>
            </a:r>
          </a:p>
          <a:p>
            <a:pPr lvl="0">
              <a:lnSpc>
                <a:spcPct val="250000"/>
              </a:lnSpc>
            </a:pPr>
            <a:r>
              <a:rPr lang="es-ES_tradnl" sz="600" dirty="0"/>
              <a:t>·  </a:t>
            </a:r>
            <a:r>
              <a:rPr lang="en-US" sz="600" dirty="0"/>
              <a:t>ELON MUSK </a:t>
            </a:r>
          </a:p>
          <a:p>
            <a:pPr lvl="0">
              <a:lnSpc>
                <a:spcPct val="250000"/>
              </a:lnSpc>
            </a:pPr>
            <a:endParaRPr lang="en-US" dirty="0">
              <a:solidFill>
                <a:schemeClr val="tx1">
                  <a:lumMod val="50000"/>
                  <a:lumOff val="50000"/>
                </a:schemeClr>
              </a:solidFill>
            </a:endParaRPr>
          </a:p>
        </p:txBody>
      </p:sp>
      <p:sp>
        <p:nvSpPr>
          <p:cNvPr id="62" name="TextBox 61"/>
          <p:cNvSpPr txBox="1"/>
          <p:nvPr/>
        </p:nvSpPr>
        <p:spPr>
          <a:xfrm>
            <a:off x="-1076240" y="1049385"/>
            <a:ext cx="184666" cy="369332"/>
          </a:xfrm>
          <a:prstGeom prst="rect">
            <a:avLst/>
          </a:prstGeom>
          <a:noFill/>
        </p:spPr>
        <p:txBody>
          <a:bodyPr wrap="none" rtlCol="0">
            <a:spAutoFit/>
          </a:bodyPr>
          <a:lstStyle/>
          <a:p>
            <a:endParaRPr lang="en-US" dirty="0"/>
          </a:p>
        </p:txBody>
      </p:sp>
      <p:sp>
        <p:nvSpPr>
          <p:cNvPr id="63" name="TextBox 62"/>
          <p:cNvSpPr txBox="1"/>
          <p:nvPr/>
        </p:nvSpPr>
        <p:spPr>
          <a:xfrm>
            <a:off x="9466659" y="4195569"/>
            <a:ext cx="895719" cy="1355436"/>
          </a:xfrm>
          <a:prstGeom prst="rect">
            <a:avLst/>
          </a:prstGeom>
          <a:noFill/>
        </p:spPr>
        <p:txBody>
          <a:bodyPr wrap="square" rtlCol="0">
            <a:spAutoFit/>
          </a:bodyPr>
          <a:lstStyle/>
          <a:p>
            <a:pPr lvl="0">
              <a:lnSpc>
                <a:spcPct val="250000"/>
              </a:lnSpc>
            </a:pPr>
            <a:r>
              <a:rPr lang="en-GB" sz="600" dirty="0"/>
              <a:t>·  </a:t>
            </a:r>
            <a:r>
              <a:rPr lang="en-US" sz="600" dirty="0"/>
              <a:t>ENTREPRENEUR </a:t>
            </a:r>
          </a:p>
          <a:p>
            <a:pPr lvl="0">
              <a:lnSpc>
                <a:spcPct val="250000"/>
              </a:lnSpc>
            </a:pPr>
            <a:r>
              <a:rPr lang="en-GB" sz="600" dirty="0"/>
              <a:t>·  </a:t>
            </a:r>
            <a:r>
              <a:rPr lang="es-ES_tradnl" sz="600" dirty="0"/>
              <a:t>REALITY TV</a:t>
            </a:r>
          </a:p>
          <a:p>
            <a:pPr lvl="0">
              <a:lnSpc>
                <a:spcPct val="250000"/>
              </a:lnSpc>
            </a:pPr>
            <a:r>
              <a:rPr lang="es-ES_tradnl" sz="600" dirty="0"/>
              <a:t>·  FASHION BLOGS</a:t>
            </a:r>
            <a:endParaRPr lang="en-US" sz="600" dirty="0"/>
          </a:p>
          <a:p>
            <a:pPr lvl="0">
              <a:lnSpc>
                <a:spcPct val="250000"/>
              </a:lnSpc>
            </a:pPr>
            <a:endParaRPr lang="en-US" dirty="0">
              <a:solidFill>
                <a:schemeClr val="tx1">
                  <a:lumMod val="50000"/>
                  <a:lumOff val="50000"/>
                </a:schemeClr>
              </a:solidFill>
            </a:endParaRPr>
          </a:p>
        </p:txBody>
      </p:sp>
      <p:cxnSp>
        <p:nvCxnSpPr>
          <p:cNvPr id="71" name="Straight Connector 70"/>
          <p:cNvCxnSpPr/>
          <p:nvPr/>
        </p:nvCxnSpPr>
        <p:spPr>
          <a:xfrm>
            <a:off x="8802089" y="3851239"/>
            <a:ext cx="1547976"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098156" y="3435776"/>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cxnSpLocks/>
            <a:endCxn id="89" idx="1"/>
          </p:cNvCxnSpPr>
          <p:nvPr/>
        </p:nvCxnSpPr>
        <p:spPr>
          <a:xfrm flipV="1">
            <a:off x="5098157" y="3425515"/>
            <a:ext cx="838163" cy="10261"/>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098156" y="3657972"/>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a:cxnSpLocks/>
          </p:cNvCxnSpPr>
          <p:nvPr/>
        </p:nvCxnSpPr>
        <p:spPr>
          <a:xfrm flipV="1">
            <a:off x="5099992" y="3657214"/>
            <a:ext cx="904078" cy="5083"/>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7221095" y="3440418"/>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a:cxnSpLocks/>
            <a:endCxn id="91" idx="2"/>
          </p:cNvCxnSpPr>
          <p:nvPr/>
        </p:nvCxnSpPr>
        <p:spPr>
          <a:xfrm>
            <a:off x="7221096" y="3440418"/>
            <a:ext cx="761603" cy="6332"/>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7221095" y="3659271"/>
            <a:ext cx="946618" cy="0"/>
          </a:xfrm>
          <a:prstGeom prst="line">
            <a:avLst/>
          </a:prstGeom>
          <a:ln>
            <a:solidFill>
              <a:srgbClr val="CFEAFA"/>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7221096" y="3659271"/>
            <a:ext cx="704851" cy="5492"/>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89" name="Oval 88"/>
          <p:cNvSpPr/>
          <p:nvPr/>
        </p:nvSpPr>
        <p:spPr>
          <a:xfrm>
            <a:off x="5923190" y="3412385"/>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0" name="Oval 89"/>
          <p:cNvSpPr/>
          <p:nvPr/>
        </p:nvSpPr>
        <p:spPr>
          <a:xfrm>
            <a:off x="5951368" y="3627648"/>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1" name="Oval 90"/>
          <p:cNvSpPr/>
          <p:nvPr/>
        </p:nvSpPr>
        <p:spPr>
          <a:xfrm>
            <a:off x="7982699" y="3401920"/>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2" name="Oval 91"/>
          <p:cNvSpPr/>
          <p:nvPr/>
        </p:nvSpPr>
        <p:spPr>
          <a:xfrm>
            <a:off x="7876580" y="3614472"/>
            <a:ext cx="89660" cy="89660"/>
          </a:xfrm>
          <a:prstGeom prst="ellipse">
            <a:avLst/>
          </a:prstGeom>
          <a:solidFill>
            <a:srgbClr val="1A8C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A8CB2"/>
              </a:solidFill>
            </a:endParaRPr>
          </a:p>
        </p:txBody>
      </p:sp>
      <p:sp>
        <p:nvSpPr>
          <p:cNvPr id="93" name="TextBox 92"/>
          <p:cNvSpPr txBox="1"/>
          <p:nvPr/>
        </p:nvSpPr>
        <p:spPr>
          <a:xfrm>
            <a:off x="4202729" y="3286621"/>
            <a:ext cx="1010662" cy="233397"/>
          </a:xfrm>
          <a:prstGeom prst="rect">
            <a:avLst/>
          </a:prstGeom>
          <a:noFill/>
        </p:spPr>
        <p:txBody>
          <a:bodyPr wrap="square" rtlCol="0">
            <a:spAutoFit/>
          </a:bodyPr>
          <a:lstStyle/>
          <a:p>
            <a:pPr lvl="0">
              <a:lnSpc>
                <a:spcPct val="150000"/>
              </a:lnSpc>
            </a:pPr>
            <a:r>
              <a:rPr lang="en-US" sz="700" dirty="0">
                <a:solidFill>
                  <a:srgbClr val="FFC000"/>
                </a:solidFill>
              </a:rPr>
              <a:t>PHOTOGRAPHY</a:t>
            </a:r>
          </a:p>
        </p:txBody>
      </p:sp>
      <p:sp>
        <p:nvSpPr>
          <p:cNvPr id="94" name="TextBox 93"/>
          <p:cNvSpPr txBox="1"/>
          <p:nvPr/>
        </p:nvSpPr>
        <p:spPr>
          <a:xfrm>
            <a:off x="4207265" y="3516895"/>
            <a:ext cx="1010662" cy="233397"/>
          </a:xfrm>
          <a:prstGeom prst="rect">
            <a:avLst/>
          </a:prstGeom>
          <a:noFill/>
        </p:spPr>
        <p:txBody>
          <a:bodyPr wrap="square" rtlCol="0">
            <a:spAutoFit/>
          </a:bodyPr>
          <a:lstStyle/>
          <a:p>
            <a:pPr lvl="0">
              <a:lnSpc>
                <a:spcPct val="150000"/>
              </a:lnSpc>
            </a:pPr>
            <a:r>
              <a:rPr lang="en-US" sz="700" dirty="0">
                <a:solidFill>
                  <a:srgbClr val="FFC000"/>
                </a:solidFill>
              </a:rPr>
              <a:t>POPULARITY</a:t>
            </a:r>
          </a:p>
        </p:txBody>
      </p:sp>
      <p:sp>
        <p:nvSpPr>
          <p:cNvPr id="95" name="TextBox 94"/>
          <p:cNvSpPr txBox="1"/>
          <p:nvPr/>
        </p:nvSpPr>
        <p:spPr>
          <a:xfrm>
            <a:off x="6312021" y="3293362"/>
            <a:ext cx="1022754" cy="233397"/>
          </a:xfrm>
          <a:prstGeom prst="rect">
            <a:avLst/>
          </a:prstGeom>
          <a:noFill/>
        </p:spPr>
        <p:txBody>
          <a:bodyPr wrap="square" rtlCol="0">
            <a:spAutoFit/>
          </a:bodyPr>
          <a:lstStyle/>
          <a:p>
            <a:pPr lvl="0">
              <a:lnSpc>
                <a:spcPct val="150000"/>
              </a:lnSpc>
            </a:pPr>
            <a:r>
              <a:rPr lang="en-US" sz="700" dirty="0">
                <a:solidFill>
                  <a:srgbClr val="FFC000"/>
                </a:solidFill>
              </a:rPr>
              <a:t>SELF PROMOTION</a:t>
            </a:r>
          </a:p>
        </p:txBody>
      </p:sp>
      <p:sp>
        <p:nvSpPr>
          <p:cNvPr id="96" name="TextBox 95"/>
          <p:cNvSpPr txBox="1"/>
          <p:nvPr/>
        </p:nvSpPr>
        <p:spPr>
          <a:xfrm>
            <a:off x="6319946" y="3506798"/>
            <a:ext cx="1010662" cy="233397"/>
          </a:xfrm>
          <a:prstGeom prst="rect">
            <a:avLst/>
          </a:prstGeom>
          <a:noFill/>
        </p:spPr>
        <p:txBody>
          <a:bodyPr wrap="square" rtlCol="0">
            <a:spAutoFit/>
          </a:bodyPr>
          <a:lstStyle/>
          <a:p>
            <a:pPr lvl="0">
              <a:lnSpc>
                <a:spcPct val="150000"/>
              </a:lnSpc>
            </a:pPr>
            <a:r>
              <a:rPr lang="en-US" sz="700" dirty="0">
                <a:solidFill>
                  <a:srgbClr val="FFC000"/>
                </a:solidFill>
              </a:rPr>
              <a:t>USER TECH ABILITY</a:t>
            </a:r>
          </a:p>
        </p:txBody>
      </p:sp>
      <p:pic>
        <p:nvPicPr>
          <p:cNvPr id="97" name="Picture 96" descr="bio-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2358" y="222944"/>
            <a:ext cx="223533" cy="223533"/>
          </a:xfrm>
          <a:prstGeom prst="rect">
            <a:avLst/>
          </a:prstGeom>
        </p:spPr>
      </p:pic>
      <p:pic>
        <p:nvPicPr>
          <p:cNvPr id="98" name="Picture 97" descr="frustrations-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2036" y="4316386"/>
            <a:ext cx="208249" cy="208249"/>
          </a:xfrm>
          <a:prstGeom prst="rect">
            <a:avLst/>
          </a:prstGeom>
        </p:spPr>
      </p:pic>
      <p:pic>
        <p:nvPicPr>
          <p:cNvPr id="99" name="Picture 98" descr="goals-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0669" y="4233477"/>
            <a:ext cx="240427" cy="240427"/>
          </a:xfrm>
          <a:prstGeom prst="rect">
            <a:avLst/>
          </a:prstGeom>
        </p:spPr>
      </p:pic>
      <p:pic>
        <p:nvPicPr>
          <p:cNvPr id="101" name="Picture 100" descr="personality-ico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0718" y="209908"/>
            <a:ext cx="240427" cy="240427"/>
          </a:xfrm>
          <a:prstGeom prst="rect">
            <a:avLst/>
          </a:prstGeom>
        </p:spPr>
      </p:pic>
      <p:sp>
        <p:nvSpPr>
          <p:cNvPr id="105" name="TextBox 104"/>
          <p:cNvSpPr txBox="1"/>
          <p:nvPr/>
        </p:nvSpPr>
        <p:spPr>
          <a:xfrm>
            <a:off x="8735797" y="6115216"/>
            <a:ext cx="714688" cy="200055"/>
          </a:xfrm>
          <a:prstGeom prst="rect">
            <a:avLst/>
          </a:prstGeom>
          <a:noFill/>
        </p:spPr>
        <p:txBody>
          <a:bodyPr wrap="square" rtlCol="0">
            <a:spAutoFit/>
          </a:bodyPr>
          <a:lstStyle/>
          <a:p>
            <a:r>
              <a:rPr lang="es-ES_tradnl" sz="700" dirty="0">
                <a:solidFill>
                  <a:schemeClr val="tx1">
                    <a:lumMod val="50000"/>
                    <a:lumOff val="50000"/>
                  </a:schemeClr>
                </a:solidFill>
              </a:rPr>
              <a:t>Instagram</a:t>
            </a:r>
            <a:endParaRPr lang="en-US" dirty="0"/>
          </a:p>
        </p:txBody>
      </p:sp>
      <p:sp>
        <p:nvSpPr>
          <p:cNvPr id="64" name="TextBox 63"/>
          <p:cNvSpPr txBox="1"/>
          <p:nvPr/>
        </p:nvSpPr>
        <p:spPr>
          <a:xfrm>
            <a:off x="8732123" y="5309039"/>
            <a:ext cx="1457857" cy="230832"/>
          </a:xfrm>
          <a:prstGeom prst="rect">
            <a:avLst/>
          </a:prstGeom>
          <a:noFill/>
        </p:spPr>
        <p:txBody>
          <a:bodyPr wrap="square" rtlCol="0">
            <a:spAutoFit/>
          </a:bodyPr>
          <a:lstStyle/>
          <a:p>
            <a:r>
              <a:rPr lang="en-US" sz="900" dirty="0">
                <a:solidFill>
                  <a:srgbClr val="1A8CB2"/>
                </a:solidFill>
              </a:rPr>
              <a:t>Frequently used apps</a:t>
            </a:r>
          </a:p>
        </p:txBody>
      </p:sp>
      <p:sp>
        <p:nvSpPr>
          <p:cNvPr id="106" name="TextBox 105"/>
          <p:cNvSpPr txBox="1"/>
          <p:nvPr/>
        </p:nvSpPr>
        <p:spPr>
          <a:xfrm>
            <a:off x="9294451" y="6115216"/>
            <a:ext cx="665220" cy="477054"/>
          </a:xfrm>
          <a:prstGeom prst="rect">
            <a:avLst/>
          </a:prstGeom>
          <a:noFill/>
        </p:spPr>
        <p:txBody>
          <a:bodyPr wrap="square" rtlCol="0">
            <a:spAutoFit/>
          </a:bodyPr>
          <a:lstStyle/>
          <a:p>
            <a:pPr algn="ctr"/>
            <a:r>
              <a:rPr lang="en-US" sz="700" dirty="0"/>
              <a:t>Facebook</a:t>
            </a:r>
          </a:p>
          <a:p>
            <a:endParaRPr lang="en-US" dirty="0"/>
          </a:p>
        </p:txBody>
      </p:sp>
      <p:sp>
        <p:nvSpPr>
          <p:cNvPr id="107" name="TextBox 106"/>
          <p:cNvSpPr txBox="1"/>
          <p:nvPr/>
        </p:nvSpPr>
        <p:spPr>
          <a:xfrm>
            <a:off x="9931695" y="6108318"/>
            <a:ext cx="714688" cy="200055"/>
          </a:xfrm>
          <a:prstGeom prst="rect">
            <a:avLst/>
          </a:prstGeom>
          <a:noFill/>
        </p:spPr>
        <p:txBody>
          <a:bodyPr wrap="square" rtlCol="0">
            <a:spAutoFit/>
          </a:bodyPr>
          <a:lstStyle/>
          <a:p>
            <a:pPr lvl="0"/>
            <a:r>
              <a:rPr lang="en-GB" sz="700" dirty="0"/>
              <a:t>YouTube</a:t>
            </a:r>
            <a:endParaRPr lang="en-US" dirty="0"/>
          </a:p>
        </p:txBody>
      </p:sp>
      <p:pic>
        <p:nvPicPr>
          <p:cNvPr id="3" name="Picture 2" descr="motivations-icon.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79199" y="3006655"/>
            <a:ext cx="158808" cy="230832"/>
          </a:xfrm>
          <a:prstGeom prst="rect">
            <a:avLst/>
          </a:prstGeom>
        </p:spPr>
      </p:pic>
      <p:pic>
        <p:nvPicPr>
          <p:cNvPr id="5" name="Picture 4"/>
          <p:cNvPicPr>
            <a:picLocks noChangeAspect="1"/>
          </p:cNvPicPr>
          <p:nvPr/>
        </p:nvPicPr>
        <p:blipFill>
          <a:blip r:embed="rId9"/>
          <a:srcRect/>
          <a:stretch/>
        </p:blipFill>
        <p:spPr>
          <a:xfrm>
            <a:off x="8856045" y="5713926"/>
            <a:ext cx="320891" cy="320891"/>
          </a:xfrm>
          <a:prstGeom prst="rect">
            <a:avLst/>
          </a:prstGeom>
        </p:spPr>
      </p:pic>
      <p:pic>
        <p:nvPicPr>
          <p:cNvPr id="6" name="Picture 5"/>
          <p:cNvPicPr>
            <a:picLocks noChangeAspect="1"/>
          </p:cNvPicPr>
          <p:nvPr/>
        </p:nvPicPr>
        <p:blipFill>
          <a:blip r:embed="rId10"/>
          <a:srcRect/>
          <a:stretch/>
        </p:blipFill>
        <p:spPr>
          <a:xfrm>
            <a:off x="9475793" y="5713926"/>
            <a:ext cx="286155" cy="286155"/>
          </a:xfrm>
          <a:prstGeom prst="rect">
            <a:avLst/>
          </a:prstGeom>
        </p:spPr>
      </p:pic>
      <p:pic>
        <p:nvPicPr>
          <p:cNvPr id="13" name="Picture 12"/>
          <p:cNvPicPr>
            <a:picLocks noChangeAspect="1"/>
          </p:cNvPicPr>
          <p:nvPr/>
        </p:nvPicPr>
        <p:blipFill>
          <a:blip r:embed="rId11"/>
          <a:srcRect/>
          <a:stretch/>
        </p:blipFill>
        <p:spPr>
          <a:xfrm>
            <a:off x="10102169" y="5756461"/>
            <a:ext cx="247397" cy="247397"/>
          </a:xfrm>
          <a:prstGeom prst="rect">
            <a:avLst/>
          </a:prstGeom>
        </p:spPr>
      </p:pic>
      <p:cxnSp>
        <p:nvCxnSpPr>
          <p:cNvPr id="84" name="Straight Connector 83"/>
          <p:cNvCxnSpPr/>
          <p:nvPr/>
        </p:nvCxnSpPr>
        <p:spPr>
          <a:xfrm>
            <a:off x="8811789" y="5159347"/>
            <a:ext cx="1547976" cy="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3191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10;&#10;Description automatically generated">
            <a:extLst>
              <a:ext uri="{FF2B5EF4-FFF2-40B4-BE49-F238E27FC236}">
                <a16:creationId xmlns:a16="http://schemas.microsoft.com/office/drawing/2014/main" id="{7AC583E4-E7D2-2F54-3453-7B373BB82A6D}"/>
              </a:ext>
            </a:extLst>
          </p:cNvPr>
          <p:cNvPicPr>
            <a:picLocks noChangeAspect="1"/>
          </p:cNvPicPr>
          <p:nvPr/>
        </p:nvPicPr>
        <p:blipFill>
          <a:blip r:embed="rId2"/>
          <a:stretch>
            <a:fillRect/>
          </a:stretch>
        </p:blipFill>
        <p:spPr>
          <a:xfrm>
            <a:off x="1814286" y="0"/>
            <a:ext cx="9093558" cy="6858000"/>
          </a:xfrm>
          <a:prstGeom prst="rect">
            <a:avLst/>
          </a:prstGeom>
        </p:spPr>
      </p:pic>
    </p:spTree>
    <p:extLst>
      <p:ext uri="{BB962C8B-B14F-4D97-AF65-F5344CB8AC3E}">
        <p14:creationId xmlns:p14="http://schemas.microsoft.com/office/powerpoint/2010/main" val="1666124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35FA-D4CF-2F6D-BB53-4A5499F6F032}"/>
              </a:ext>
            </a:extLst>
          </p:cNvPr>
          <p:cNvSpPr>
            <a:spLocks noGrp="1"/>
          </p:cNvSpPr>
          <p:nvPr>
            <p:ph type="title"/>
          </p:nvPr>
        </p:nvSpPr>
        <p:spPr/>
        <p:txBody>
          <a:bodyPr/>
          <a:lstStyle/>
          <a:p>
            <a:r>
              <a:rPr lang="en-US" sz="9600" dirty="0"/>
              <a:t>JOURNEY MAP</a:t>
            </a:r>
          </a:p>
        </p:txBody>
      </p:sp>
      <p:sp>
        <p:nvSpPr>
          <p:cNvPr id="3" name="Text Placeholder 2">
            <a:extLst>
              <a:ext uri="{FF2B5EF4-FFF2-40B4-BE49-F238E27FC236}">
                <a16:creationId xmlns:a16="http://schemas.microsoft.com/office/drawing/2014/main" id="{A2B1F2AF-7037-9029-440E-3333488B7D6B}"/>
              </a:ext>
            </a:extLst>
          </p:cNvPr>
          <p:cNvSpPr>
            <a:spLocks noGrp="1"/>
          </p:cNvSpPr>
          <p:nvPr>
            <p:ph type="body" idx="1"/>
          </p:nvPr>
        </p:nvSpPr>
        <p:spPr/>
        <p:txBody>
          <a:bodyPr/>
          <a:lstStyle/>
          <a:p>
            <a:r>
              <a:rPr lang="en-US" dirty="0">
                <a:hlinkClick r:id="rId2"/>
              </a:rPr>
              <a:t>SAAS TOOL - SMAPLY</a:t>
            </a:r>
            <a:endParaRPr lang="en-US" dirty="0"/>
          </a:p>
        </p:txBody>
      </p:sp>
    </p:spTree>
    <p:extLst>
      <p:ext uri="{BB962C8B-B14F-4D97-AF65-F5344CB8AC3E}">
        <p14:creationId xmlns:p14="http://schemas.microsoft.com/office/powerpoint/2010/main" val="4234117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C570-72AC-45BE-BB60-458EBBAC8C19}"/>
              </a:ext>
            </a:extLst>
          </p:cNvPr>
          <p:cNvSpPr>
            <a:spLocks noGrp="1"/>
          </p:cNvSpPr>
          <p:nvPr>
            <p:ph type="title"/>
          </p:nvPr>
        </p:nvSpPr>
        <p:spPr>
          <a:xfrm>
            <a:off x="1712928" y="626891"/>
            <a:ext cx="9404723" cy="1400530"/>
          </a:xfrm>
        </p:spPr>
        <p:txBody>
          <a:bodyPr/>
          <a:lstStyle/>
          <a:p>
            <a:r>
              <a:rPr lang="en-US" sz="3200" dirty="0"/>
              <a:t>Percentage User Arch-types</a:t>
            </a:r>
            <a:endParaRPr lang="ru-RU" sz="3200" dirty="0"/>
          </a:p>
        </p:txBody>
      </p:sp>
      <p:graphicFrame>
        <p:nvGraphicFramePr>
          <p:cNvPr id="8" name="Content Placeholder 7">
            <a:extLst>
              <a:ext uri="{FF2B5EF4-FFF2-40B4-BE49-F238E27FC236}">
                <a16:creationId xmlns:a16="http://schemas.microsoft.com/office/drawing/2014/main" id="{5A01F80D-26FD-1C28-D885-1EAE5CA15B28}"/>
              </a:ext>
            </a:extLst>
          </p:cNvPr>
          <p:cNvGraphicFramePr>
            <a:graphicFrameLocks noGrp="1"/>
          </p:cNvGraphicFramePr>
          <p:nvPr>
            <p:ph idx="1"/>
            <p:extLst>
              <p:ext uri="{D42A27DB-BD31-4B8C-83A1-F6EECF244321}">
                <p14:modId xmlns:p14="http://schemas.microsoft.com/office/powerpoint/2010/main" val="231175664"/>
              </p:ext>
            </p:extLst>
          </p:nvPr>
        </p:nvGraphicFramePr>
        <p:xfrm>
          <a:off x="1103313" y="2052638"/>
          <a:ext cx="8947150" cy="41957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28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AA085689-791F-4B8F-9F30-12415B97D3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51" name="Picture 50">
            <a:extLst>
              <a:ext uri="{FF2B5EF4-FFF2-40B4-BE49-F238E27FC236}">
                <a16:creationId xmlns:a16="http://schemas.microsoft.com/office/drawing/2014/main" id="{AA3FED7F-6821-47C0-A464-E9278B2412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53" name="Oval 52">
            <a:extLst>
              <a:ext uri="{FF2B5EF4-FFF2-40B4-BE49-F238E27FC236}">
                <a16:creationId xmlns:a16="http://schemas.microsoft.com/office/drawing/2014/main" id="{8F54B2FB-3F54-4350-8D1B-F86D677CA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5" name="Picture 54">
            <a:extLst>
              <a:ext uri="{FF2B5EF4-FFF2-40B4-BE49-F238E27FC236}">
                <a16:creationId xmlns:a16="http://schemas.microsoft.com/office/drawing/2014/main" id="{561B34F5-88E5-4711-BC16-3005C29AD7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57" name="Picture 56">
            <a:extLst>
              <a:ext uri="{FF2B5EF4-FFF2-40B4-BE49-F238E27FC236}">
                <a16:creationId xmlns:a16="http://schemas.microsoft.com/office/drawing/2014/main" id="{4F3661D0-2268-4D3E-88BA-0647BCBE33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a:ext>
            </a:extLst>
          </a:blip>
          <a:srcRect b="23320"/>
          <a:stretch/>
        </p:blipFill>
        <p:spPr>
          <a:xfrm>
            <a:off x="8609012" y="6096000"/>
            <a:ext cx="993734" cy="762000"/>
          </a:xfrm>
          <a:prstGeom prst="rect">
            <a:avLst/>
          </a:prstGeom>
        </p:spPr>
      </p:pic>
      <p:sp>
        <p:nvSpPr>
          <p:cNvPr id="59" name="Rectangle 58">
            <a:extLst>
              <a:ext uri="{FF2B5EF4-FFF2-40B4-BE49-F238E27FC236}">
                <a16:creationId xmlns:a16="http://schemas.microsoft.com/office/drawing/2014/main" id="{DDB56DB5-0324-4F79-9AB8-CB18C1DC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Title 10">
            <a:extLst>
              <a:ext uri="{FF2B5EF4-FFF2-40B4-BE49-F238E27FC236}">
                <a16:creationId xmlns:a16="http://schemas.microsoft.com/office/drawing/2014/main" id="{148C75AA-C615-44E8-850A-3C0634ABFA22}"/>
              </a:ext>
            </a:extLst>
          </p:cNvPr>
          <p:cNvSpPr>
            <a:spLocks noGrp="1"/>
          </p:cNvSpPr>
          <p:nvPr>
            <p:ph type="title"/>
          </p:nvPr>
        </p:nvSpPr>
        <p:spPr>
          <a:xfrm>
            <a:off x="7790541" y="1450259"/>
            <a:ext cx="3753599" cy="1442153"/>
          </a:xfrm>
        </p:spPr>
        <p:txBody>
          <a:bodyPr vert="horz" lIns="91440" tIns="45720" rIns="91440" bIns="45720" rtlCol="0" anchor="t">
            <a:normAutofit/>
          </a:bodyPr>
          <a:lstStyle/>
          <a:p>
            <a:r>
              <a:rPr lang="en-US" sz="3300" dirty="0"/>
              <a:t>Design Focus</a:t>
            </a:r>
          </a:p>
        </p:txBody>
      </p:sp>
      <p:pic>
        <p:nvPicPr>
          <p:cNvPr id="16" name="Content Placeholder 7" descr="abstract image">
            <a:extLst>
              <a:ext uri="{FF2B5EF4-FFF2-40B4-BE49-F238E27FC236}">
                <a16:creationId xmlns:a16="http://schemas.microsoft.com/office/drawing/2014/main" id="{472DB91B-0BC3-4630-809F-F181BB9A338A}"/>
              </a:ext>
            </a:extLst>
          </p:cNvPr>
          <p:cNvPicPr>
            <a:picLocks noGrp="1" noChangeAspect="1"/>
          </p:cNvPicPr>
          <p:nvPr>
            <p:ph sz="half" idx="2"/>
          </p:nvPr>
        </p:nvPicPr>
        <p:blipFill rotWithShape="1">
          <a:blip r:embed="rId8">
            <a:extLst>
              <a:ext uri="{28A0092B-C50C-407E-A947-70E740481C1C}">
                <a14:useLocalDpi xmlns:a14="http://schemas.microsoft.com/office/drawing/2010/main"/>
              </a:ext>
            </a:extLst>
          </a:blip>
          <a:srcRect/>
          <a:stretch/>
        </p:blipFill>
        <p:spPr>
          <a:xfrm>
            <a:off x="0" y="0"/>
            <a:ext cx="7140442" cy="6858000"/>
          </a:xfrm>
          <a:prstGeom prst="rect">
            <a:avLst/>
          </a:prstGeom>
          <a:effectLst>
            <a:outerShdw blurRad="50800" dist="38100" dir="5400000" algn="t" rotWithShape="0">
              <a:prstClr val="black">
                <a:alpha val="43000"/>
              </a:prstClr>
            </a:outerShdw>
          </a:effectLst>
        </p:spPr>
      </p:pic>
      <p:graphicFrame>
        <p:nvGraphicFramePr>
          <p:cNvPr id="4" name="Chart 3">
            <a:extLst>
              <a:ext uri="{FF2B5EF4-FFF2-40B4-BE49-F238E27FC236}">
                <a16:creationId xmlns:a16="http://schemas.microsoft.com/office/drawing/2014/main" id="{9EA33DE1-EA9B-E94E-F233-C325FD5B96B2}"/>
              </a:ext>
            </a:extLst>
          </p:cNvPr>
          <p:cNvGraphicFramePr/>
          <p:nvPr>
            <p:extLst>
              <p:ext uri="{D42A27DB-BD31-4B8C-83A1-F6EECF244321}">
                <p14:modId xmlns:p14="http://schemas.microsoft.com/office/powerpoint/2010/main" val="1746598838"/>
              </p:ext>
            </p:extLst>
          </p:nvPr>
        </p:nvGraphicFramePr>
        <p:xfrm>
          <a:off x="6951555" y="2571889"/>
          <a:ext cx="5302382" cy="377613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555089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D979-1F6D-F76C-D2DA-DBF4A2AB0C67}"/>
              </a:ext>
            </a:extLst>
          </p:cNvPr>
          <p:cNvSpPr>
            <a:spLocks noGrp="1"/>
          </p:cNvSpPr>
          <p:nvPr>
            <p:ph type="title"/>
          </p:nvPr>
        </p:nvSpPr>
        <p:spPr/>
        <p:txBody>
          <a:bodyPr/>
          <a:lstStyle/>
          <a:p>
            <a:r>
              <a:rPr lang="en-US" dirty="0"/>
              <a:t>Design</a:t>
            </a:r>
          </a:p>
        </p:txBody>
      </p:sp>
      <p:sp>
        <p:nvSpPr>
          <p:cNvPr id="3" name="Text Placeholder 2">
            <a:extLst>
              <a:ext uri="{FF2B5EF4-FFF2-40B4-BE49-F238E27FC236}">
                <a16:creationId xmlns:a16="http://schemas.microsoft.com/office/drawing/2014/main" id="{9042F005-08E9-4872-F2C9-A05AD41032EE}"/>
              </a:ext>
            </a:extLst>
          </p:cNvPr>
          <p:cNvSpPr>
            <a:spLocks noGrp="1"/>
          </p:cNvSpPr>
          <p:nvPr>
            <p:ph type="body" idx="1"/>
          </p:nvPr>
        </p:nvSpPr>
        <p:spPr/>
        <p:txBody>
          <a:bodyPr/>
          <a:lstStyle/>
          <a:p>
            <a:r>
              <a:rPr lang="en-US" dirty="0"/>
              <a:t>Low Fidelity Mockup</a:t>
            </a:r>
          </a:p>
        </p:txBody>
      </p:sp>
      <p:pic>
        <p:nvPicPr>
          <p:cNvPr id="8" name="Content Placeholder 7" descr="Timeline&#10;&#10;Description automatically generated with low confidence">
            <a:hlinkClick r:id="rId2"/>
            <a:extLst>
              <a:ext uri="{FF2B5EF4-FFF2-40B4-BE49-F238E27FC236}">
                <a16:creationId xmlns:a16="http://schemas.microsoft.com/office/drawing/2014/main" id="{E78ECF52-66DF-E56D-1682-3A5D983830C1}"/>
              </a:ext>
            </a:extLst>
          </p:cNvPr>
          <p:cNvPicPr>
            <a:picLocks noGrp="1" noChangeAspect="1"/>
          </p:cNvPicPr>
          <p:nvPr>
            <p:ph sz="half" idx="2"/>
          </p:nvPr>
        </p:nvPicPr>
        <p:blipFill>
          <a:blip r:embed="rId3"/>
          <a:stretch>
            <a:fillRect/>
          </a:stretch>
        </p:blipFill>
        <p:spPr>
          <a:xfrm>
            <a:off x="1103313" y="3298303"/>
            <a:ext cx="4395787" cy="2174332"/>
          </a:xfrm>
        </p:spPr>
      </p:pic>
      <p:sp>
        <p:nvSpPr>
          <p:cNvPr id="5" name="Text Placeholder 4">
            <a:extLst>
              <a:ext uri="{FF2B5EF4-FFF2-40B4-BE49-F238E27FC236}">
                <a16:creationId xmlns:a16="http://schemas.microsoft.com/office/drawing/2014/main" id="{CAFEC971-B98B-8DAB-47D9-70926F526990}"/>
              </a:ext>
            </a:extLst>
          </p:cNvPr>
          <p:cNvSpPr>
            <a:spLocks noGrp="1"/>
          </p:cNvSpPr>
          <p:nvPr>
            <p:ph type="body" sz="quarter" idx="3"/>
          </p:nvPr>
        </p:nvSpPr>
        <p:spPr/>
        <p:txBody>
          <a:bodyPr/>
          <a:lstStyle/>
          <a:p>
            <a:r>
              <a:rPr lang="en-US" dirty="0"/>
              <a:t>High Fidelity Mock Ups</a:t>
            </a:r>
          </a:p>
        </p:txBody>
      </p:sp>
      <p:pic>
        <p:nvPicPr>
          <p:cNvPr id="10" name="Content Placeholder 9" descr="A person driving a car&#10;&#10;Description automatically generated with low confidence">
            <a:hlinkClick r:id="rId4"/>
            <a:extLst>
              <a:ext uri="{FF2B5EF4-FFF2-40B4-BE49-F238E27FC236}">
                <a16:creationId xmlns:a16="http://schemas.microsoft.com/office/drawing/2014/main" id="{95ED0A2A-FF91-E4DE-04AD-C4E2F7003CFA}"/>
              </a:ext>
            </a:extLst>
          </p:cNvPr>
          <p:cNvPicPr>
            <a:picLocks noGrp="1" noChangeAspect="1"/>
          </p:cNvPicPr>
          <p:nvPr>
            <p:ph sz="quarter" idx="4"/>
          </p:nvPr>
        </p:nvPicPr>
        <p:blipFill>
          <a:blip r:embed="rId5"/>
          <a:stretch>
            <a:fillRect/>
          </a:stretch>
        </p:blipFill>
        <p:spPr>
          <a:xfrm>
            <a:off x="5654675" y="3319474"/>
            <a:ext cx="4395788" cy="2131990"/>
          </a:xfrm>
        </p:spPr>
      </p:pic>
    </p:spTree>
    <p:extLst>
      <p:ext uri="{BB962C8B-B14F-4D97-AF65-F5344CB8AC3E}">
        <p14:creationId xmlns:p14="http://schemas.microsoft.com/office/powerpoint/2010/main" val="4265781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5C1E2-BF9B-30A2-329D-07FB47BC1BA6}"/>
              </a:ext>
            </a:extLst>
          </p:cNvPr>
          <p:cNvSpPr>
            <a:spLocks noGrp="1"/>
          </p:cNvSpPr>
          <p:nvPr>
            <p:ph type="title"/>
          </p:nvPr>
        </p:nvSpPr>
        <p:spPr/>
        <p:txBody>
          <a:bodyPr/>
          <a:lstStyle/>
          <a:p>
            <a:r>
              <a:rPr lang="en-US" b="1" dirty="0"/>
              <a:t>USER TESTING (options)</a:t>
            </a:r>
          </a:p>
        </p:txBody>
      </p:sp>
      <p:pic>
        <p:nvPicPr>
          <p:cNvPr id="6" name="Content Placeholder 5" descr="A picture containing text, businesscard, screenshot, vector graphics&#10;&#10;Description automatically generated">
            <a:extLst>
              <a:ext uri="{FF2B5EF4-FFF2-40B4-BE49-F238E27FC236}">
                <a16:creationId xmlns:a16="http://schemas.microsoft.com/office/drawing/2014/main" id="{F9001F8D-4696-A1D9-DBCC-42DDAFB48143}"/>
              </a:ext>
            </a:extLst>
          </p:cNvPr>
          <p:cNvPicPr>
            <a:picLocks noGrp="1" noChangeAspect="1"/>
          </p:cNvPicPr>
          <p:nvPr>
            <p:ph idx="1"/>
          </p:nvPr>
        </p:nvPicPr>
        <p:blipFill>
          <a:blip r:embed="rId2"/>
          <a:stretch>
            <a:fillRect/>
          </a:stretch>
        </p:blipFill>
        <p:spPr>
          <a:xfrm>
            <a:off x="4784725" y="2384087"/>
            <a:ext cx="5195888" cy="2699426"/>
          </a:xfrm>
        </p:spPr>
      </p:pic>
      <p:sp>
        <p:nvSpPr>
          <p:cNvPr id="4" name="Text Placeholder 3">
            <a:extLst>
              <a:ext uri="{FF2B5EF4-FFF2-40B4-BE49-F238E27FC236}">
                <a16:creationId xmlns:a16="http://schemas.microsoft.com/office/drawing/2014/main" id="{EDA6FCCB-6705-6C1B-12F8-C0BFF9A2F271}"/>
              </a:ext>
            </a:extLst>
          </p:cNvPr>
          <p:cNvSpPr>
            <a:spLocks noGrp="1"/>
          </p:cNvSpPr>
          <p:nvPr>
            <p:ph type="body" sz="half" idx="2"/>
          </p:nvPr>
        </p:nvSpPr>
        <p:spPr/>
        <p:txBody>
          <a:bodyPr>
            <a:normAutofit/>
          </a:bodyPr>
          <a:lstStyle/>
          <a:p>
            <a:pPr marL="342900" indent="-342900">
              <a:buFont typeface="Arial" panose="020B0604020202020204" pitchFamily="34" charset="0"/>
              <a:buChar char="•"/>
            </a:pPr>
            <a:r>
              <a:rPr lang="en-US" sz="2000" b="1" dirty="0"/>
              <a:t>User Testing</a:t>
            </a:r>
          </a:p>
          <a:p>
            <a:pPr marL="342900" indent="-342900">
              <a:buFont typeface="Arial" panose="020B0604020202020204" pitchFamily="34" charset="0"/>
              <a:buChar char="•"/>
            </a:pPr>
            <a:r>
              <a:rPr lang="en-US" sz="2000" b="1" dirty="0"/>
              <a:t>User Zoom</a:t>
            </a:r>
          </a:p>
          <a:p>
            <a:pPr marL="342900" indent="-342900">
              <a:buFont typeface="Arial" panose="020B0604020202020204" pitchFamily="34" charset="0"/>
              <a:buChar char="•"/>
            </a:pPr>
            <a:r>
              <a:rPr lang="en-US" sz="2000" b="1" dirty="0" err="1"/>
              <a:t>Userlytics</a:t>
            </a:r>
            <a:endParaRPr lang="en-US" sz="2000" b="1" dirty="0"/>
          </a:p>
          <a:p>
            <a:pPr marL="342900" indent="-342900">
              <a:buFont typeface="Arial" panose="020B0604020202020204" pitchFamily="34" charset="0"/>
              <a:buChar char="•"/>
            </a:pPr>
            <a:r>
              <a:rPr lang="en-US" sz="2000" b="1" dirty="0" err="1"/>
              <a:t>Userfeel</a:t>
            </a:r>
            <a:endParaRPr lang="en-US" sz="2000" b="1" dirty="0"/>
          </a:p>
          <a:p>
            <a:pPr marL="342900" indent="-342900">
              <a:buFont typeface="Arial" panose="020B0604020202020204" pitchFamily="34" charset="0"/>
              <a:buChar char="•"/>
            </a:pPr>
            <a:r>
              <a:rPr lang="en-US" sz="2000" b="1" dirty="0" err="1"/>
              <a:t>UserPeek</a:t>
            </a:r>
            <a:endParaRPr lang="en-US" sz="2000" b="1" dirty="0"/>
          </a:p>
          <a:p>
            <a:pPr marL="342900" indent="-342900">
              <a:buFont typeface="Arial" panose="020B0604020202020204" pitchFamily="34" charset="0"/>
              <a:buChar char="•"/>
            </a:pPr>
            <a:r>
              <a:rPr lang="en-US" sz="2000" b="1" dirty="0" err="1"/>
              <a:t>uTest</a:t>
            </a:r>
            <a:endParaRPr lang="en-US" sz="2000" b="1" dirty="0"/>
          </a:p>
        </p:txBody>
      </p:sp>
      <p:sp>
        <p:nvSpPr>
          <p:cNvPr id="7" name="TextBox 6">
            <a:extLst>
              <a:ext uri="{FF2B5EF4-FFF2-40B4-BE49-F238E27FC236}">
                <a16:creationId xmlns:a16="http://schemas.microsoft.com/office/drawing/2014/main" id="{1D2984D5-53E6-A7F9-554F-A469D90812FF}"/>
              </a:ext>
            </a:extLst>
          </p:cNvPr>
          <p:cNvSpPr txBox="1"/>
          <p:nvPr/>
        </p:nvSpPr>
        <p:spPr>
          <a:xfrm>
            <a:off x="1045028" y="336957"/>
            <a:ext cx="9260114" cy="1754326"/>
          </a:xfrm>
          <a:prstGeom prst="rect">
            <a:avLst/>
          </a:prstGeom>
          <a:noFill/>
        </p:spPr>
        <p:txBody>
          <a:bodyPr wrap="square" rtlCol="0">
            <a:spAutoFit/>
          </a:bodyPr>
          <a:lstStyle/>
          <a:p>
            <a:r>
              <a:rPr lang="en-US" dirty="0"/>
              <a:t>User-Centered Design with Continuous testing post-deployment so as to offer upgrades. First creating a minimum viable product MVP and then incrementally creating a user-focused design is the best approach. Aligning the user’s mental model with the functionality of the product is crucial. Lean UX designing. Heat map based on pixel targeting Analytic practices to know what users gravitate to the most.</a:t>
            </a:r>
          </a:p>
        </p:txBody>
      </p:sp>
    </p:spTree>
    <p:extLst>
      <p:ext uri="{BB962C8B-B14F-4D97-AF65-F5344CB8AC3E}">
        <p14:creationId xmlns:p14="http://schemas.microsoft.com/office/powerpoint/2010/main" val="290416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5" name="Picture 14" descr="abstract design">
            <a:extLst>
              <a:ext uri="{FF2B5EF4-FFF2-40B4-BE49-F238E27FC236}">
                <a16:creationId xmlns:a16="http://schemas.microsoft.com/office/drawing/2014/main" id="{6D363037-1741-4470-A023-883E2FFD5840}"/>
              </a:ext>
            </a:extLst>
          </p:cNvPr>
          <p:cNvPicPr>
            <a:picLocks noChangeAspect="1"/>
          </p:cNvPicPr>
          <p:nvPr/>
        </p:nvPicPr>
        <p:blipFill rotWithShape="1">
          <a:blip r:embed="rId4">
            <a:duotone>
              <a:prstClr val="black"/>
              <a:schemeClr val="accent5">
                <a:tint val="45000"/>
                <a:satMod val="400000"/>
              </a:schemeClr>
            </a:duotone>
            <a:alphaModFix amt="25000"/>
          </a:blip>
          <a:srcRect t="18308" r="6818" b="2872"/>
          <a:stretch/>
        </p:blipFill>
        <p:spPr>
          <a:xfrm flipH="1">
            <a:off x="20" y="10"/>
            <a:ext cx="12191980" cy="6857990"/>
          </a:xfrm>
          <a:prstGeom prst="rect">
            <a:avLst/>
          </a:prstGeom>
        </p:spPr>
      </p:pic>
      <p:sp>
        <p:nvSpPr>
          <p:cNvPr id="12" name="Title 11">
            <a:extLst>
              <a:ext uri="{FF2B5EF4-FFF2-40B4-BE49-F238E27FC236}">
                <a16:creationId xmlns:a16="http://schemas.microsoft.com/office/drawing/2014/main" id="{970C361B-D32E-42E0-A41E-86C3D9AC886F}"/>
              </a:ext>
            </a:extLst>
          </p:cNvPr>
          <p:cNvSpPr>
            <a:spLocks noGrp="1"/>
          </p:cNvSpPr>
          <p:nvPr>
            <p:ph type="ctrTitle"/>
          </p:nvPr>
        </p:nvSpPr>
        <p:spPr>
          <a:xfrm>
            <a:off x="1154955" y="1447800"/>
            <a:ext cx="8825658" cy="3329581"/>
          </a:xfrm>
        </p:spPr>
        <p:txBody>
          <a:bodyPr>
            <a:normAutofit/>
          </a:bodyPr>
          <a:lstStyle/>
          <a:p>
            <a:r>
              <a:rPr lang="en-US" dirty="0"/>
              <a:t>Thank You!</a:t>
            </a:r>
            <a:endParaRPr lang="ru-RU" dirty="0"/>
          </a:p>
        </p:txBody>
      </p:sp>
      <p:sp>
        <p:nvSpPr>
          <p:cNvPr id="13" name="Subtitle 12">
            <a:extLst>
              <a:ext uri="{FF2B5EF4-FFF2-40B4-BE49-F238E27FC236}">
                <a16:creationId xmlns:a16="http://schemas.microsoft.com/office/drawing/2014/main" id="{336E726C-3DE4-41AA-88A0-C92B0C34163D}"/>
              </a:ext>
            </a:extLst>
          </p:cNvPr>
          <p:cNvSpPr>
            <a:spLocks noGrp="1"/>
          </p:cNvSpPr>
          <p:nvPr>
            <p:ph type="subTitle" idx="1"/>
          </p:nvPr>
        </p:nvSpPr>
        <p:spPr>
          <a:xfrm>
            <a:off x="1154955" y="4777380"/>
            <a:ext cx="8825658" cy="861420"/>
          </a:xfrm>
        </p:spPr>
        <p:txBody>
          <a:bodyPr>
            <a:normAutofit/>
          </a:bodyPr>
          <a:lstStyle/>
          <a:p>
            <a:r>
              <a:rPr lang="en-US" dirty="0"/>
              <a:t>desirel@voltsite.com</a:t>
            </a:r>
            <a:endParaRPr lang="ru-RU" dirty="0"/>
          </a:p>
        </p:txBody>
      </p:sp>
      <p:sp>
        <p:nvSpPr>
          <p:cNvPr id="57" name="Rectangle 56">
            <a:extLst>
              <a:ext uri="{FF2B5EF4-FFF2-40B4-BE49-F238E27FC236}">
                <a16:creationId xmlns:a16="http://schemas.microsoft.com/office/drawing/2014/main" id="{318E9D62-7BA3-4D5E-8915-0D0E8661E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107679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TM78884036_DIGITAL ION DESIGN_SL_V1.pptx" id="{AD58A1CE-E9E9-4C2E-83A0-65FD4522F93A}" vid="{1E9553B9-AA04-4A15-9836-1E06682578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0D16958A-754B-4396-9457-FD7A427A37DD}">
  <ds:schemaRefs>
    <ds:schemaRef ds:uri="http://schemas.microsoft.com/sharepoint/v3/contenttype/forms"/>
  </ds:schemaRefs>
</ds:datastoreItem>
</file>

<file path=customXml/itemProps2.xml><?xml version="1.0" encoding="utf-8"?>
<ds:datastoreItem xmlns:ds="http://schemas.openxmlformats.org/officeDocument/2006/customXml" ds:itemID="{CC30393A-FEC6-4A44-9E4A-6EA49F1F7D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8C88F1-1664-415F-AFCE-F6CF4580981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Digital design</Template>
  <TotalTime>677</TotalTime>
  <Words>1612</Words>
  <Application>Microsoft Office PowerPoint</Application>
  <PresentationFormat>Widescreen</PresentationFormat>
  <Paragraphs>358</Paragraphs>
  <Slides>21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Century Gothic</vt:lpstr>
      <vt:lpstr>Georgia</vt:lpstr>
      <vt:lpstr>Source Sans Pro</vt:lpstr>
      <vt:lpstr>Wingdings 3</vt:lpstr>
      <vt:lpstr>Ion</vt:lpstr>
      <vt:lpstr>MADGLARE </vt:lpstr>
      <vt:lpstr>PRODUCT REQUIRMENT-DEFINITION</vt:lpstr>
      <vt:lpstr>USER REQUIREMENT - RESEARCH</vt:lpstr>
      <vt:lpstr>USER EXPERIENCE RELATIONSHIP</vt:lpstr>
      <vt:lpstr>Business Requirements</vt:lpstr>
      <vt:lpstr>Business Requirements Cont.</vt:lpstr>
      <vt:lpstr>Technical Requirement</vt:lpstr>
      <vt:lpstr>DELIVERABLES TRACKED IN SLACK, JIRA, TRELLO, AZURE DEVOPS</vt:lpstr>
      <vt:lpstr>User Story - ANALYSIS</vt:lpstr>
      <vt:lpstr>User Personas</vt:lpstr>
      <vt:lpstr>User Persona</vt:lpstr>
      <vt:lpstr>PowerPoint Presentation</vt:lpstr>
      <vt:lpstr>PowerPoint Presentation</vt:lpstr>
      <vt:lpstr>PowerPoint Presentation</vt:lpstr>
      <vt:lpstr>PowerPoint Presentation</vt:lpstr>
      <vt:lpstr>JOURNEY MAP</vt:lpstr>
      <vt:lpstr>Percentage User Arch-types</vt:lpstr>
      <vt:lpstr>Design Focus</vt:lpstr>
      <vt:lpstr>Design</vt:lpstr>
      <vt:lpstr>USER TESTING (options)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MADGLARE </dc:title>
  <dc:creator>Desirel Calvin Lawrence</dc:creator>
  <cp:lastModifiedBy>Desirel Calvin Lawrence</cp:lastModifiedBy>
  <cp:revision>4</cp:revision>
  <dcterms:created xsi:type="dcterms:W3CDTF">2022-09-23T01:28:02Z</dcterms:created>
  <dcterms:modified xsi:type="dcterms:W3CDTF">2022-09-23T12:45:43Z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